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31"/>
  </p:notesMasterIdLst>
  <p:handoutMasterIdLst>
    <p:handoutMasterId r:id="rId232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1284" r:id="rId25"/>
    <p:sldId id="807" r:id="rId26"/>
    <p:sldId id="287" r:id="rId27"/>
    <p:sldId id="286" r:id="rId28"/>
    <p:sldId id="808" r:id="rId29"/>
    <p:sldId id="809" r:id="rId30"/>
    <p:sldId id="810" r:id="rId31"/>
    <p:sldId id="882" r:id="rId32"/>
    <p:sldId id="881" r:id="rId33"/>
    <p:sldId id="811" r:id="rId34"/>
    <p:sldId id="812" r:id="rId35"/>
    <p:sldId id="884" r:id="rId36"/>
    <p:sldId id="883" r:id="rId37"/>
    <p:sldId id="813" r:id="rId38"/>
    <p:sldId id="814" r:id="rId39"/>
    <p:sldId id="885" r:id="rId40"/>
    <p:sldId id="886" r:id="rId41"/>
    <p:sldId id="866" r:id="rId42"/>
    <p:sldId id="1106" r:id="rId43"/>
    <p:sldId id="1109" r:id="rId44"/>
    <p:sldId id="1108" r:id="rId45"/>
    <p:sldId id="1107" r:id="rId46"/>
    <p:sldId id="869" r:id="rId47"/>
    <p:sldId id="870" r:id="rId48"/>
    <p:sldId id="871" r:id="rId49"/>
    <p:sldId id="872" r:id="rId50"/>
    <p:sldId id="873" r:id="rId51"/>
    <p:sldId id="874" r:id="rId52"/>
    <p:sldId id="875" r:id="rId53"/>
    <p:sldId id="876" r:id="rId54"/>
    <p:sldId id="877" r:id="rId55"/>
    <p:sldId id="878" r:id="rId56"/>
    <p:sldId id="879" r:id="rId57"/>
    <p:sldId id="880" r:id="rId58"/>
    <p:sldId id="895" r:id="rId59"/>
    <p:sldId id="896" r:id="rId60"/>
    <p:sldId id="1104" r:id="rId61"/>
    <p:sldId id="1105" r:id="rId62"/>
    <p:sldId id="897" r:id="rId63"/>
    <p:sldId id="900" r:id="rId64"/>
    <p:sldId id="901" r:id="rId65"/>
    <p:sldId id="902" r:id="rId66"/>
    <p:sldId id="903" r:id="rId67"/>
    <p:sldId id="904" r:id="rId68"/>
    <p:sldId id="905" r:id="rId69"/>
    <p:sldId id="899" r:id="rId70"/>
    <p:sldId id="898" r:id="rId71"/>
    <p:sldId id="906" r:id="rId72"/>
    <p:sldId id="1110" r:id="rId73"/>
    <p:sldId id="1291" r:id="rId74"/>
    <p:sldId id="1292" r:id="rId75"/>
    <p:sldId id="1293" r:id="rId76"/>
    <p:sldId id="1294" r:id="rId77"/>
    <p:sldId id="1295" r:id="rId78"/>
    <p:sldId id="1209" r:id="rId79"/>
    <p:sldId id="990" r:id="rId80"/>
    <p:sldId id="991" r:id="rId81"/>
    <p:sldId id="1004" r:id="rId82"/>
    <p:sldId id="1008" r:id="rId83"/>
    <p:sldId id="1009" r:id="rId84"/>
    <p:sldId id="1010" r:id="rId85"/>
    <p:sldId id="1011" r:id="rId86"/>
    <p:sldId id="1015" r:id="rId87"/>
    <p:sldId id="1016" r:id="rId88"/>
    <p:sldId id="1017" r:id="rId89"/>
    <p:sldId id="1018" r:id="rId90"/>
    <p:sldId id="1019" r:id="rId91"/>
    <p:sldId id="1022" r:id="rId92"/>
    <p:sldId id="1023" r:id="rId93"/>
    <p:sldId id="1024" r:id="rId94"/>
    <p:sldId id="1025" r:id="rId95"/>
    <p:sldId id="1026" r:id="rId96"/>
    <p:sldId id="1027" r:id="rId97"/>
    <p:sldId id="1046" r:id="rId98"/>
    <p:sldId id="1047" r:id="rId99"/>
    <p:sldId id="1048" r:id="rId100"/>
    <p:sldId id="1049" r:id="rId101"/>
    <p:sldId id="1052" r:id="rId102"/>
    <p:sldId id="1053" r:id="rId103"/>
    <p:sldId id="1054" r:id="rId104"/>
    <p:sldId id="1055" r:id="rId105"/>
    <p:sldId id="1056" r:id="rId106"/>
    <p:sldId id="1057" r:id="rId107"/>
    <p:sldId id="1069" r:id="rId108"/>
    <p:sldId id="1070" r:id="rId109"/>
    <p:sldId id="1071" r:id="rId110"/>
    <p:sldId id="1285" r:id="rId111"/>
    <p:sldId id="1286" r:id="rId112"/>
    <p:sldId id="1287" r:id="rId113"/>
    <p:sldId id="1288" r:id="rId114"/>
    <p:sldId id="1289" r:id="rId115"/>
    <p:sldId id="1072" r:id="rId116"/>
    <p:sldId id="1075" r:id="rId117"/>
    <p:sldId id="1296" r:id="rId118"/>
    <p:sldId id="1077" r:id="rId119"/>
    <p:sldId id="1297" r:id="rId120"/>
    <p:sldId id="1298" r:id="rId121"/>
    <p:sldId id="1078" r:id="rId122"/>
    <p:sldId id="1079" r:id="rId123"/>
    <p:sldId id="1299" r:id="rId124"/>
    <p:sldId id="1300" r:id="rId125"/>
    <p:sldId id="1082" r:id="rId126"/>
    <p:sldId id="1083" r:id="rId127"/>
    <p:sldId id="1084" r:id="rId128"/>
    <p:sldId id="1085" r:id="rId129"/>
    <p:sldId id="1211" r:id="rId130"/>
    <p:sldId id="1111" r:id="rId131"/>
    <p:sldId id="1112" r:id="rId132"/>
    <p:sldId id="1113" r:id="rId133"/>
    <p:sldId id="1114" r:id="rId134"/>
    <p:sldId id="1115" r:id="rId135"/>
    <p:sldId id="1116" r:id="rId136"/>
    <p:sldId id="1117" r:id="rId137"/>
    <p:sldId id="1120" r:id="rId138"/>
    <p:sldId id="1121" r:id="rId139"/>
    <p:sldId id="1124" r:id="rId140"/>
    <p:sldId id="1125" r:id="rId141"/>
    <p:sldId id="1128" r:id="rId142"/>
    <p:sldId id="1129" r:id="rId143"/>
    <p:sldId id="1132" r:id="rId144"/>
    <p:sldId id="1133" r:id="rId145"/>
    <p:sldId id="1152" r:id="rId146"/>
    <p:sldId id="1153" r:id="rId147"/>
    <p:sldId id="1212" r:id="rId148"/>
    <p:sldId id="1154" r:id="rId149"/>
    <p:sldId id="1213" r:id="rId150"/>
    <p:sldId id="1155" r:id="rId151"/>
    <p:sldId id="1157" r:id="rId152"/>
    <p:sldId id="1158" r:id="rId153"/>
    <p:sldId id="1214" r:id="rId154"/>
    <p:sldId id="1216" r:id="rId155"/>
    <p:sldId id="1217" r:id="rId156"/>
    <p:sldId id="1218" r:id="rId157"/>
    <p:sldId id="1219" r:id="rId158"/>
    <p:sldId id="1220" r:id="rId159"/>
    <p:sldId id="1221" r:id="rId160"/>
    <p:sldId id="1222" r:id="rId161"/>
    <p:sldId id="1159" r:id="rId162"/>
    <p:sldId id="1215" r:id="rId163"/>
    <p:sldId id="1178" r:id="rId164"/>
    <p:sldId id="1236" r:id="rId165"/>
    <p:sldId id="1179" r:id="rId166"/>
    <p:sldId id="1223" r:id="rId167"/>
    <p:sldId id="1224" r:id="rId168"/>
    <p:sldId id="1225" r:id="rId169"/>
    <p:sldId id="1226" r:id="rId170"/>
    <p:sldId id="1227" r:id="rId171"/>
    <p:sldId id="1228" r:id="rId172"/>
    <p:sldId id="1229" r:id="rId173"/>
    <p:sldId id="1230" r:id="rId174"/>
    <p:sldId id="1290" r:id="rId175"/>
    <p:sldId id="1232" r:id="rId176"/>
    <p:sldId id="1233" r:id="rId177"/>
    <p:sldId id="1234" r:id="rId178"/>
    <p:sldId id="1235" r:id="rId179"/>
    <p:sldId id="1238" r:id="rId180"/>
    <p:sldId id="1239" r:id="rId181"/>
    <p:sldId id="1240" r:id="rId182"/>
    <p:sldId id="1241" r:id="rId183"/>
    <p:sldId id="1242" r:id="rId184"/>
    <p:sldId id="1244" r:id="rId185"/>
    <p:sldId id="1243" r:id="rId186"/>
    <p:sldId id="1245" r:id="rId187"/>
    <p:sldId id="1246" r:id="rId188"/>
    <p:sldId id="1247" r:id="rId189"/>
    <p:sldId id="1248" r:id="rId190"/>
    <p:sldId id="1249" r:id="rId191"/>
    <p:sldId id="1250" r:id="rId192"/>
    <p:sldId id="1251" r:id="rId193"/>
    <p:sldId id="1252" r:id="rId194"/>
    <p:sldId id="1253" r:id="rId195"/>
    <p:sldId id="1254" r:id="rId196"/>
    <p:sldId id="1255" r:id="rId197"/>
    <p:sldId id="1256" r:id="rId198"/>
    <p:sldId id="1257" r:id="rId199"/>
    <p:sldId id="1258" r:id="rId200"/>
    <p:sldId id="1259" r:id="rId201"/>
    <p:sldId id="1260" r:id="rId202"/>
    <p:sldId id="1261" r:id="rId203"/>
    <p:sldId id="1262" r:id="rId204"/>
    <p:sldId id="1263" r:id="rId205"/>
    <p:sldId id="1264" r:id="rId206"/>
    <p:sldId id="1265" r:id="rId207"/>
    <p:sldId id="1266" r:id="rId208"/>
    <p:sldId id="1267" r:id="rId209"/>
    <p:sldId id="1268" r:id="rId210"/>
    <p:sldId id="1269" r:id="rId211"/>
    <p:sldId id="1270" r:id="rId212"/>
    <p:sldId id="1271" r:id="rId213"/>
    <p:sldId id="1272" r:id="rId214"/>
    <p:sldId id="1273" r:id="rId215"/>
    <p:sldId id="1274" r:id="rId216"/>
    <p:sldId id="1275" r:id="rId217"/>
    <p:sldId id="1276" r:id="rId218"/>
    <p:sldId id="1277" r:id="rId219"/>
    <p:sldId id="1278" r:id="rId220"/>
    <p:sldId id="1279" r:id="rId221"/>
    <p:sldId id="1280" r:id="rId222"/>
    <p:sldId id="1281" r:id="rId223"/>
    <p:sldId id="1282" r:id="rId224"/>
    <p:sldId id="1283" r:id="rId225"/>
    <p:sldId id="805" r:id="rId226"/>
    <p:sldId id="288" r:id="rId227"/>
    <p:sldId id="806" r:id="rId228"/>
    <p:sldId id="279" r:id="rId229"/>
    <p:sldId id="266" r:id="rId230"/>
  </p:sldIdLst>
  <p:sldSz cx="12192000" cy="6858000"/>
  <p:notesSz cx="6858000" cy="9144000"/>
  <p:embeddedFontLst>
    <p:embeddedFont>
      <p:font typeface="Roboto" panose="02000000000000000000" pitchFamily="2" charset="0"/>
      <p:regular r:id="rId233"/>
      <p:bold r:id="rId234"/>
      <p:italic r:id="rId235"/>
      <p:boldItalic r:id="rId236"/>
    </p:embeddedFont>
    <p:embeddedFont>
      <p:font typeface="Roboto Light" panose="02000000000000000000" pitchFamily="2" charset="0"/>
      <p:regular r:id="rId237"/>
      <p:italic r:id="rId238"/>
    </p:embeddedFont>
    <p:embeddedFont>
      <p:font typeface="Roboto Slab" pitchFamily="2" charset="0"/>
      <p:regular r:id="rId239"/>
      <p:bold r:id="rId240"/>
      <p:italic r:id="rId241"/>
      <p:boldItalic r:id="rId242"/>
    </p:embeddedFont>
    <p:embeddedFont>
      <p:font typeface="Roboto Thin" panose="02000000000000000000" pitchFamily="2" charset="0"/>
      <p:regular r:id="rId243"/>
      <p:italic r:id="rId244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1284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  <p14:sldId id="1110"/>
            <p14:sldId id="1291"/>
            <p14:sldId id="1292"/>
            <p14:sldId id="1293"/>
            <p14:sldId id="1294"/>
            <p14:sldId id="1295"/>
          </p14:sldIdLst>
        </p14:section>
        <p14:section name="Warsztat" id="{D5483A4E-3D24-4DD8-979C-CEA2160C2D5A}">
          <p14:sldIdLst>
            <p14:sldId id="1209"/>
          </p14:sldIdLst>
        </p14:section>
        <p14:section name="Wprowadzenie do biblioteki Pandas" id="{D2A72E54-FE8B-417C-9E32-8DD25D97260C}">
          <p14:sldIdLst>
            <p14:sldId id="990"/>
            <p14:sldId id="991"/>
            <p14:sldId id="1004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9"/>
            <p14:sldId id="1070"/>
            <p14:sldId id="1071"/>
            <p14:sldId id="1285"/>
            <p14:sldId id="1286"/>
            <p14:sldId id="1287"/>
            <p14:sldId id="1288"/>
            <p14:sldId id="1289"/>
            <p14:sldId id="1072"/>
            <p14:sldId id="1075"/>
            <p14:sldId id="1296"/>
            <p14:sldId id="1077"/>
            <p14:sldId id="1297"/>
            <p14:sldId id="1298"/>
            <p14:sldId id="1078"/>
            <p14:sldId id="1079"/>
            <p14:sldId id="1299"/>
            <p14:sldId id="1300"/>
            <p14:sldId id="1082"/>
            <p14:sldId id="1083"/>
            <p14:sldId id="1084"/>
            <p14:sldId id="1085"/>
          </p14:sldIdLst>
        </p14:section>
        <p14:section name="Warsztat" id="{F65D92CD-9E80-4DDD-BDA8-20EFDB0D42E7}">
          <p14:sldIdLst>
            <p14:sldId id="1211"/>
          </p14:sldIdLst>
        </p14:section>
        <p14:section name="Wprowadzenie do Pythona w kontekście pracy z plikami Excela" id="{2B004337-845B-4FB4-A5EB-6DA8FECD820C}">
          <p14:sldIdLst>
            <p14:sldId id="1111"/>
            <p14:sldId id="1112"/>
            <p14:sldId id="1113"/>
            <p14:sldId id="1114"/>
            <p14:sldId id="1115"/>
            <p14:sldId id="1116"/>
            <p14:sldId id="1117"/>
            <p14:sldId id="1120"/>
            <p14:sldId id="1121"/>
            <p14:sldId id="1124"/>
            <p14:sldId id="1125"/>
            <p14:sldId id="1128"/>
            <p14:sldId id="1129"/>
            <p14:sldId id="1132"/>
            <p14:sldId id="1133"/>
          </p14:sldIdLst>
        </p14:section>
        <p14:section name="Praca z pakietami" id="{EDF095AB-197A-483E-9B61-789C0CE2B81F}">
          <p14:sldIdLst>
            <p14:sldId id="1152"/>
            <p14:sldId id="1153"/>
            <p14:sldId id="1212"/>
            <p14:sldId id="1154"/>
            <p14:sldId id="1213"/>
            <p14:sldId id="1155"/>
            <p14:sldId id="1157"/>
            <p14:sldId id="1158"/>
            <p14:sldId id="1214"/>
            <p14:sldId id="1216"/>
            <p14:sldId id="1217"/>
            <p14:sldId id="1218"/>
            <p14:sldId id="1219"/>
            <p14:sldId id="1220"/>
            <p14:sldId id="1221"/>
            <p14:sldId id="1222"/>
            <p14:sldId id="1159"/>
          </p14:sldIdLst>
        </p14:section>
        <p14:section name="Warsztat" id="{A29D218F-F0B1-4BF9-9589-695DEF7099A5}">
          <p14:sldIdLst>
            <p14:sldId id="1215"/>
          </p14:sldIdLst>
        </p14:section>
        <p14:section name="Formatowanie komórek. Tworzenie i modyfikowanie wykresów" id="{A4540D74-9821-44A8-8BE2-EBBA9FF339E2}">
          <p14:sldIdLst>
            <p14:sldId id="1178"/>
            <p14:sldId id="1236"/>
            <p14:sldId id="1179"/>
            <p14:sldId id="1223"/>
            <p14:sldId id="1224"/>
            <p14:sldId id="1225"/>
            <p14:sldId id="1226"/>
            <p14:sldId id="1227"/>
            <p14:sldId id="1228"/>
            <p14:sldId id="1229"/>
            <p14:sldId id="1230"/>
            <p14:sldId id="1290"/>
            <p14:sldId id="1232"/>
            <p14:sldId id="1233"/>
            <p14:sldId id="1234"/>
            <p14:sldId id="1235"/>
            <p14:sldId id="1238"/>
            <p14:sldId id="1239"/>
            <p14:sldId id="1240"/>
            <p14:sldId id="1241"/>
            <p14:sldId id="1242"/>
            <p14:sldId id="1244"/>
            <p14:sldId id="1243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74"/>
            <p14:sldId id="1275"/>
            <p14:sldId id="1276"/>
            <p14:sldId id="1277"/>
            <p14:sldId id="1278"/>
            <p14:sldId id="1279"/>
            <p14:sldId id="1280"/>
            <p14:sldId id="1281"/>
            <p14:sldId id="1282"/>
          </p14:sldIdLst>
        </p14:section>
        <p14:section name="Warsztat" id="{D77B85E9-33FB-4155-ABC3-6ADC2A8FFC01}">
          <p14:sldIdLst>
            <p14:sldId id="1283"/>
          </p14:sldIdLst>
        </p14:section>
        <p14:section name="Zakończenie" id="{6B14623D-6195-42EC-A525-C55C54982827}">
          <p14:sldIdLst>
            <p14:sldId id="805"/>
            <p14:sldId id="288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C35"/>
    <a:srgbClr val="CCD3F3"/>
    <a:srgbClr val="DEE2F8"/>
    <a:srgbClr val="F2F2F2"/>
    <a:srgbClr val="9DD023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95" autoAdjust="0"/>
    <p:restoredTop sz="97660" autoAdjust="0"/>
  </p:normalViewPr>
  <p:slideViewPr>
    <p:cSldViewPr snapToObjects="1">
      <p:cViewPr varScale="1">
        <p:scale>
          <a:sx n="85" d="100"/>
          <a:sy n="85" d="100"/>
        </p:scale>
        <p:origin x="432" y="62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slide" Target="slides/slide209.xml"/><Relationship Id="rId247" Type="http://schemas.openxmlformats.org/officeDocument/2006/relationships/viewProps" Target="viewProps.xml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font" Target="fonts/font5.fntdata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slide" Target="slides/slide210.xml"/><Relationship Id="rId248" Type="http://schemas.openxmlformats.org/officeDocument/2006/relationships/theme" Target="theme/theme1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slide" Target="slides/slide20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font" Target="fonts/font1.fntdata"/><Relationship Id="rId238" Type="http://schemas.openxmlformats.org/officeDocument/2006/relationships/font" Target="fonts/font6.fntdata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slide" Target="slides/slide206.xml"/><Relationship Id="rId228" Type="http://schemas.openxmlformats.org/officeDocument/2006/relationships/slide" Target="slides/slide211.xml"/><Relationship Id="rId244" Type="http://schemas.openxmlformats.org/officeDocument/2006/relationships/font" Target="fonts/font12.fntdata"/><Relationship Id="rId249" Type="http://schemas.openxmlformats.org/officeDocument/2006/relationships/tableStyles" Target="tableStyle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slide" Target="slides/slide201.xml"/><Relationship Id="rId234" Type="http://schemas.openxmlformats.org/officeDocument/2006/relationships/font" Target="fonts/font2.fntdata"/><Relationship Id="rId239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slide" Target="slides/slide212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0" Type="http://schemas.openxmlformats.org/officeDocument/2006/relationships/font" Target="fonts/font8.fntdata"/><Relationship Id="rId245" Type="http://schemas.openxmlformats.org/officeDocument/2006/relationships/commentAuthors" Target="commentAuthors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slide" Target="slides/slide20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slide" Target="slides/slide213.xml"/><Relationship Id="rId235" Type="http://schemas.openxmlformats.org/officeDocument/2006/relationships/font" Target="fonts/font3.fntdata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slide" Target="slides/slide203.xml"/><Relationship Id="rId225" Type="http://schemas.openxmlformats.org/officeDocument/2006/relationships/slide" Target="slides/slide208.xml"/><Relationship Id="rId241" Type="http://schemas.openxmlformats.org/officeDocument/2006/relationships/font" Target="fonts/font9.fntdata"/><Relationship Id="rId246" Type="http://schemas.openxmlformats.org/officeDocument/2006/relationships/presProps" Target="presProp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36" Type="http://schemas.openxmlformats.org/officeDocument/2006/relationships/font" Target="fonts/font4.fntdata"/><Relationship Id="rId26" Type="http://schemas.openxmlformats.org/officeDocument/2006/relationships/slide" Target="slides/slide9.xml"/><Relationship Id="rId231" Type="http://schemas.openxmlformats.org/officeDocument/2006/relationships/notesMaster" Target="notesMasters/notesMaster1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font" Target="fonts/font10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handoutMaster" Target="handoutMasters/handoutMaster1.xml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p.comarch.pl/Szkolenia/Ankiety/survey/YD4GUM" TargetMode="External"/><Relationship Id="rId2" Type="http://schemas.openxmlformats.org/officeDocument/2006/relationships/hyperlink" Target="https://www.erp.comarch.pl/Szkolenia/Ankiety" TargetMode="Externa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48.png"/><Relationship Id="rId4" Type="http://schemas.openxmlformats.org/officeDocument/2006/relationships/hyperlink" Target="https://e-profesor.comarch.pl/zadania/course/view.php?id=255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52.jpg"/><Relationship Id="rId4" Type="http://schemas.openxmlformats.org/officeDocument/2006/relationships/hyperlink" Target="mailto:mail.szkolenia@comarch.pl" TargetMode="Externa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228600" lvl="1" algn="just"/>
            <a:r>
              <a:rPr lang="pl-PL" dirty="0">
                <a:solidFill>
                  <a:schemeClr val="bg2"/>
                </a:solidFill>
              </a:rPr>
              <a:t>Celem szkolenia jest dostarczenie uczestnikom wiedzy i umiejętności niezbędnych do efektywnego wykorzystania pakietów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 w kontekście pracy z plikami Excela. Szkolenie ma na celu zapoznanie uczestników z różnymi bibliotekami i narzędziami dostępnymi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które umożliwiają łatwe importowanie, eksportowanie, modyfikowanie i analizowanie danych z arkuszy Excela.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3B6F-C1AF-35B7-6563-3E68D2A2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50AFF-5946-A668-3389-6227D313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6A6E5F-DFD3-5402-F394-485AF32A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33650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B824E29-525E-639D-4AAA-98ABA470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55" y="2564904"/>
            <a:ext cx="9601889" cy="34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665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ctr">
              <a:buNone/>
            </a:pPr>
            <a:r>
              <a:rPr lang="pl-PL" dirty="0"/>
              <a:t>Dodatkowe informacje</a:t>
            </a:r>
          </a:p>
          <a:p>
            <a:pPr marL="0" indent="0" algn="just">
              <a:buNone/>
            </a:pPr>
            <a:r>
              <a:rPr lang="pl-PL" dirty="0"/>
              <a:t>Rodzaje złączeń (</a:t>
            </a:r>
            <a:r>
              <a:rPr lang="pl-PL" dirty="0" err="1"/>
              <a:t>joinów</a:t>
            </a:r>
            <a:r>
              <a:rPr lang="pl-PL" dirty="0"/>
              <a:t>):</a:t>
            </a:r>
          </a:p>
          <a:p>
            <a:pPr algn="just"/>
            <a:r>
              <a:rPr lang="pl-PL" dirty="0" err="1"/>
              <a:t>inner</a:t>
            </a:r>
            <a:r>
              <a:rPr lang="pl-PL" dirty="0"/>
              <a:t> (domyślny) – zachowuje tylko wiersze, które mają dopasowanie w obu </a:t>
            </a:r>
            <a:r>
              <a:rPr lang="pl-PL" dirty="0" err="1"/>
              <a:t>DataFrame'ach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left</a:t>
            </a:r>
            <a:r>
              <a:rPr lang="pl-PL" dirty="0"/>
              <a:t> – zachowuje wszystkie wiersze z lewego </a:t>
            </a:r>
            <a:r>
              <a:rPr lang="pl-PL" dirty="0" err="1"/>
              <a:t>DataFrame</a:t>
            </a:r>
            <a:r>
              <a:rPr lang="pl-PL" dirty="0"/>
              <a:t> (df1) i dodaje dane z prawego (df2) tam, gdzie są dopasowania. W przypadku braku dopasowania, wartości w prawym </a:t>
            </a:r>
            <a:r>
              <a:rPr lang="pl-PL" dirty="0" err="1"/>
              <a:t>DataFrame</a:t>
            </a:r>
            <a:r>
              <a:rPr lang="pl-PL" dirty="0"/>
              <a:t> są zastąpione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right</a:t>
            </a:r>
            <a:r>
              <a:rPr lang="pl-PL" dirty="0"/>
              <a:t> – zachowuje wszystkie wiersze z prawego </a:t>
            </a:r>
            <a:r>
              <a:rPr lang="pl-PL" dirty="0" err="1"/>
              <a:t>DataFrame</a:t>
            </a:r>
            <a:r>
              <a:rPr lang="pl-PL" dirty="0"/>
              <a:t> (df2) i dodaje dane z lewego (df1) tam, gdzie są dopasowania.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outer</a:t>
            </a:r>
            <a:r>
              <a:rPr lang="pl-PL" dirty="0"/>
              <a:t> – zachowuje wszystkie wiersze z obu </a:t>
            </a:r>
            <a:r>
              <a:rPr lang="pl-PL" dirty="0" err="1"/>
              <a:t>DataFrame'ów</a:t>
            </a:r>
            <a:r>
              <a:rPr lang="pl-PL" dirty="0"/>
              <a:t>, a tam, gdzie nie ma dopasowania, wstawia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ctr">
              <a:buNone/>
            </a:pPr>
            <a:r>
              <a:rPr lang="pl-PL" dirty="0"/>
              <a:t>https://medium.com/@iammanolov98/mastering-sql-joins-coding-interview-preparation-cross-join-230abb340336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532E188-A788-BB44-6FB2-A0AB98981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510" y="2564904"/>
            <a:ext cx="5082980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495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dirty="0" err="1"/>
              <a:t>pd.merge</a:t>
            </a:r>
            <a:r>
              <a:rPr lang="pl-PL" dirty="0"/>
              <a:t>() umożliwia łączenie dwóch </a:t>
            </a:r>
            <a:r>
              <a:rPr lang="pl-PL" dirty="0" err="1"/>
              <a:t>DataFrame'ów</a:t>
            </a:r>
            <a:r>
              <a:rPr lang="pl-PL" dirty="0"/>
              <a:t> na podstawie wspólnej kolumny.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Domyślnie wykonywane jest wewnętrzne złączenie (</a:t>
            </a:r>
            <a:r>
              <a:rPr lang="pl-PL" dirty="0" err="1"/>
              <a:t>inner</a:t>
            </a:r>
            <a:r>
              <a:rPr lang="pl-PL" dirty="0"/>
              <a:t> </a:t>
            </a:r>
            <a:r>
              <a:rPr lang="pl-PL" dirty="0" err="1"/>
              <a:t>join</a:t>
            </a:r>
            <a:r>
              <a:rPr lang="pl-PL" dirty="0"/>
              <a:t>), które zachowuje tylko wiersze wspólne dla obu </a:t>
            </a:r>
            <a:r>
              <a:rPr lang="pl-PL" dirty="0" err="1"/>
              <a:t>DataFrame'ów</a:t>
            </a:r>
            <a:r>
              <a:rPr lang="pl-PL" dirty="0"/>
              <a:t> na podstawie wartości w kolumnie 'ID’.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Można zmienić typ złączenia, używając argumentu </a:t>
            </a:r>
            <a:r>
              <a:rPr lang="pl-PL" dirty="0" err="1"/>
              <a:t>how</a:t>
            </a:r>
            <a:r>
              <a:rPr lang="pl-PL" dirty="0"/>
              <a:t> (np. </a:t>
            </a:r>
            <a:r>
              <a:rPr lang="pl-PL" dirty="0" err="1"/>
              <a:t>left</a:t>
            </a:r>
            <a:r>
              <a:rPr lang="pl-PL" dirty="0"/>
              <a:t>, </a:t>
            </a:r>
            <a:r>
              <a:rPr lang="pl-PL" dirty="0" err="1"/>
              <a:t>right</a:t>
            </a:r>
            <a:r>
              <a:rPr lang="pl-PL" dirty="0"/>
              <a:t>, </a:t>
            </a:r>
            <a:r>
              <a:rPr lang="pl-PL" dirty="0" err="1"/>
              <a:t>outer</a:t>
            </a:r>
            <a:r>
              <a:rPr lang="pl-PL" dirty="0"/>
              <a:t>) jako string.</a:t>
            </a:r>
          </a:p>
        </p:txBody>
      </p:sp>
    </p:spTree>
    <p:extLst>
      <p:ext uri="{BB962C8B-B14F-4D97-AF65-F5344CB8AC3E}">
        <p14:creationId xmlns:p14="http://schemas.microsoft.com/office/powerpoint/2010/main" val="35852955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15C69E0-A29A-14FB-DEE0-6D476C43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pd.concat</a:t>
            </a:r>
            <a:r>
              <a:rPr lang="pl-PL" dirty="0"/>
              <a:t>() z </a:t>
            </a:r>
            <a:r>
              <a:rPr lang="pl-PL" dirty="0" err="1"/>
              <a:t>axis</a:t>
            </a:r>
            <a:r>
              <a:rPr lang="pl-PL" dirty="0"/>
              <a:t>=1 pozwala na poziome łączenie </a:t>
            </a:r>
            <a:r>
              <a:rPr lang="pl-PL" dirty="0" err="1"/>
              <a:t>DataFrame'ów</a:t>
            </a:r>
            <a:r>
              <a:rPr lang="pl-PL" dirty="0"/>
              <a:t> (dodawanie kolumn), w oparciu o wspólny indeks.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Jeśli indeksy nie pokrywają się, w miejscach brakujących danych zostaną wstawione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Można użyć opcji </a:t>
            </a:r>
            <a:r>
              <a:rPr lang="pl-PL" dirty="0" err="1"/>
              <a:t>join</a:t>
            </a:r>
            <a:r>
              <a:rPr lang="pl-PL" dirty="0"/>
              <a:t>='</a:t>
            </a:r>
            <a:r>
              <a:rPr lang="pl-PL" dirty="0" err="1"/>
              <a:t>inner</a:t>
            </a:r>
            <a:r>
              <a:rPr lang="pl-PL" dirty="0"/>
              <a:t>' lub </a:t>
            </a:r>
            <a:r>
              <a:rPr lang="pl-PL" dirty="0" err="1"/>
              <a:t>join</a:t>
            </a:r>
            <a:r>
              <a:rPr lang="pl-PL" dirty="0"/>
              <a:t>='</a:t>
            </a:r>
            <a:r>
              <a:rPr lang="pl-PL" dirty="0" err="1"/>
              <a:t>outer</a:t>
            </a:r>
            <a:r>
              <a:rPr lang="pl-PL" dirty="0"/>
              <a:t>' w zależności od tego, czy chcemy zachować tylko wspólne indeksy, czy wszystkie.</a:t>
            </a:r>
          </a:p>
        </p:txBody>
      </p:sp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D7AFE3F-39AA-9CF8-33F1-67CFB4A7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50" y="2437462"/>
            <a:ext cx="9390100" cy="337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937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3B0FF60-80F5-A805-CD02-E894CD02C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79" y="2496976"/>
            <a:ext cx="11487042" cy="27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760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2" name="Symbol zastępczy zawartości 11">
            <a:extLst>
              <a:ext uri="{FF2B5EF4-FFF2-40B4-BE49-F238E27FC236}">
                <a16:creationId xmlns:a16="http://schemas.microsoft.com/office/drawing/2014/main" id="{7F5E81BE-1F87-BC1C-DA46-0A8B05E762BC}"/>
              </a:ext>
            </a:extLst>
          </p:cNvPr>
          <p:cNvSpPr txBox="1">
            <a:spLocks/>
          </p:cNvSpPr>
          <p:nvPr/>
        </p:nvSpPr>
        <p:spPr>
          <a:xfrm>
            <a:off x="681039" y="1484784"/>
            <a:ext cx="10829924" cy="46085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lang="pl-PL" sz="2400" b="0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l-PL"/>
              <a:t>Dodawanie nowego atrybutu na podstawie warunków logicznych:</a:t>
            </a:r>
          </a:p>
          <a:p>
            <a:pPr marL="0" indent="0" algn="just">
              <a:buFont typeface="Wingdings" pitchFamily="2" charset="2"/>
              <a:buNone/>
            </a:pPr>
            <a:endParaRPr lang="pl-PL"/>
          </a:p>
          <a:p>
            <a:pPr marL="800100" lvl="2" indent="-342900" algn="just"/>
            <a:endParaRPr lang="pl-PL">
              <a:solidFill>
                <a:schemeClr val="bg2"/>
              </a:solidFill>
            </a:endParaRPr>
          </a:p>
          <a:p>
            <a:pPr marL="0" indent="0" algn="just">
              <a:buFont typeface="Wingdings" pitchFamily="2" charset="2"/>
              <a:buNone/>
            </a:pPr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DDFA6DF-A599-A185-00D6-6B3DAC24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9093674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Prezentacja pakietów używanych do pracy z plikami Excela - Wstęp: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pandas</a:t>
            </a:r>
            <a:r>
              <a:rPr lang="pl-PL" dirty="0"/>
              <a:t>: wszechstronna biblioteka do manipulacji danymi.</a:t>
            </a:r>
          </a:p>
          <a:p>
            <a:pPr algn="just"/>
            <a:r>
              <a:rPr lang="pl-PL" dirty="0" err="1"/>
              <a:t>openpyxl</a:t>
            </a:r>
            <a:r>
              <a:rPr lang="pl-PL" dirty="0"/>
              <a:t>: pakiet do pracy z plikami Excel w formacie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xlsxwriter</a:t>
            </a:r>
            <a:r>
              <a:rPr lang="pl-PL" dirty="0"/>
              <a:t>: biblioteka do tworzenia nowych plików Excel z rozbudowanymi opcjami formatowania.</a:t>
            </a:r>
          </a:p>
          <a:p>
            <a:pPr algn="just"/>
            <a:r>
              <a:rPr lang="pl-PL" dirty="0" err="1"/>
              <a:t>xlrd</a:t>
            </a:r>
            <a:r>
              <a:rPr lang="pl-PL" dirty="0"/>
              <a:t>: pakiet do odczytu plików Excel w formacie xls.</a:t>
            </a:r>
          </a:p>
          <a:p>
            <a:pPr algn="just"/>
            <a:r>
              <a:rPr lang="pl-PL" dirty="0" err="1"/>
              <a:t>xlwt</a:t>
            </a:r>
            <a:r>
              <a:rPr lang="pl-PL" dirty="0"/>
              <a:t>: biblioteka do tworzenia nowych plików Excel w formacie xls.</a:t>
            </a:r>
          </a:p>
          <a:p>
            <a:pPr algn="just"/>
            <a:r>
              <a:rPr lang="pl-PL" dirty="0" err="1"/>
              <a:t>xlutils</a:t>
            </a:r>
            <a:r>
              <a:rPr lang="pl-PL" dirty="0"/>
              <a:t>: narzędzia wspomagające dla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pyexcel</a:t>
            </a:r>
            <a:r>
              <a:rPr lang="pl-PL" dirty="0"/>
              <a:t>: pakiet wspomagający pracę z różnymi formatami arkuszy kalkulacyjnych.</a:t>
            </a:r>
          </a:p>
        </p:txBody>
      </p:sp>
    </p:spTree>
    <p:extLst>
      <p:ext uri="{BB962C8B-B14F-4D97-AF65-F5344CB8AC3E}">
        <p14:creationId xmlns:p14="http://schemas.microsoft.com/office/powerpoint/2010/main" val="10091824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Omówienie zalet i zastosowań każdego z pakietów: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dirty="0" err="1"/>
              <a:t>pandas</a:t>
            </a:r>
            <a:r>
              <a:rPr lang="pl-PL" sz="2000" dirty="0"/>
              <a:t>: łatwe wczytywanie, analizowanie i manipulowanie danymi; idealne do pracy z dużymi zbiorami danych.</a:t>
            </a:r>
          </a:p>
          <a:p>
            <a:pPr algn="just"/>
            <a:r>
              <a:rPr lang="pl-PL" sz="2000" dirty="0" err="1"/>
              <a:t>openpyxl</a:t>
            </a:r>
            <a:r>
              <a:rPr lang="pl-PL" sz="2000" dirty="0"/>
              <a:t>: obsługa plików </a:t>
            </a:r>
            <a:r>
              <a:rPr lang="pl-PL" sz="2000" dirty="0" err="1"/>
              <a:t>xlsx</a:t>
            </a:r>
            <a:r>
              <a:rPr lang="pl-PL" sz="2000" dirty="0"/>
              <a:t>, możliwość odczytu i zapisu, modyfikacja istniejących plików.</a:t>
            </a:r>
          </a:p>
          <a:p>
            <a:pPr algn="just"/>
            <a:r>
              <a:rPr lang="pl-PL" sz="2000" dirty="0" err="1"/>
              <a:t>xlsxwriter</a:t>
            </a:r>
            <a:r>
              <a:rPr lang="pl-PL" sz="2000" dirty="0"/>
              <a:t>: zaawansowane opcje formatowania, tworzenie wykresów, obsługa wielu arkuszy.</a:t>
            </a:r>
          </a:p>
          <a:p>
            <a:pPr algn="just"/>
            <a:r>
              <a:rPr lang="pl-PL" sz="2000" dirty="0" err="1"/>
              <a:t>xlrd</a:t>
            </a:r>
            <a:r>
              <a:rPr lang="pl-PL" sz="2000" dirty="0"/>
              <a:t>: szybki odczyt plików xls, obsługa starych formatów Excel.</a:t>
            </a:r>
          </a:p>
          <a:p>
            <a:pPr algn="just"/>
            <a:r>
              <a:rPr lang="pl-PL" sz="2000" dirty="0" err="1"/>
              <a:t>xlwt</a:t>
            </a:r>
            <a:r>
              <a:rPr lang="pl-PL" sz="2000" dirty="0"/>
              <a:t>: tworzenie plików xls, kompatybilność ze starszymi wersjami Excela.</a:t>
            </a:r>
          </a:p>
          <a:p>
            <a:pPr algn="just"/>
            <a:r>
              <a:rPr lang="pl-PL" sz="2000" dirty="0" err="1"/>
              <a:t>xlutils</a:t>
            </a:r>
            <a:r>
              <a:rPr lang="pl-PL" sz="2000" dirty="0"/>
              <a:t>: narzędzia do kopiowania, modyfikacji i porównywania arkuszy.</a:t>
            </a:r>
          </a:p>
          <a:p>
            <a:pPr algn="just"/>
            <a:r>
              <a:rPr lang="pl-PL" sz="2000" dirty="0" err="1"/>
              <a:t>pyexcel</a:t>
            </a:r>
            <a:r>
              <a:rPr lang="pl-PL" sz="2000" dirty="0"/>
              <a:t>: prostota i wszechstronność, obsługa różnych formatów arkuszy (</a:t>
            </a:r>
            <a:r>
              <a:rPr lang="pl-PL" sz="2000" dirty="0" err="1"/>
              <a:t>csv</a:t>
            </a:r>
            <a:r>
              <a:rPr lang="pl-PL" sz="2000" dirty="0"/>
              <a:t>, </a:t>
            </a:r>
            <a:r>
              <a:rPr lang="pl-PL" sz="2000" dirty="0" err="1"/>
              <a:t>ods</a:t>
            </a:r>
            <a:r>
              <a:rPr lang="pl-PL" sz="2000" dirty="0"/>
              <a:t>, xls, </a:t>
            </a:r>
            <a:r>
              <a:rPr lang="pl-PL" sz="2000" dirty="0" err="1"/>
              <a:t>xlsx</a:t>
            </a:r>
            <a:r>
              <a:rPr lang="pl-PL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861267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Instalacja pakietów: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Co należy zrobić aby zainstalować odpowiednie pakiety do przyszłej pracy?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19610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Aby zainstalować odpowiednie pakiety należy wykorzystać pip, czyli – oficjalny oraz domyślny system zarządzania pakietami dla środowiska języka </a:t>
            </a:r>
            <a:r>
              <a:rPr lang="pl-PL" sz="2000" dirty="0" err="1"/>
              <a:t>Python</a:t>
            </a:r>
            <a:r>
              <a:rPr lang="pl-PL" sz="2000" dirty="0"/>
              <a:t>, korzystający z dedykowanego repozytorium pakietów o nazwie </a:t>
            </a:r>
            <a:r>
              <a:rPr lang="pl-PL" sz="2000" dirty="0" err="1"/>
              <a:t>Python</a:t>
            </a:r>
            <a:r>
              <a:rPr lang="pl-PL" sz="2000" dirty="0"/>
              <a:t> </a:t>
            </a:r>
            <a:r>
              <a:rPr lang="pl-PL" sz="2000" dirty="0" err="1"/>
              <a:t>Package</a:t>
            </a:r>
            <a:r>
              <a:rPr lang="pl-PL" sz="2000" dirty="0"/>
              <a:t> Index lub z innych zdalnych oraz lokalnych repozytoriów.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Kod:</a:t>
            </a:r>
          </a:p>
          <a:p>
            <a:pPr marL="0" indent="0" algn="ctr">
              <a:buNone/>
            </a:pPr>
            <a:r>
              <a:rPr lang="pl-PL" sz="2000" dirty="0"/>
              <a:t>!pip </a:t>
            </a:r>
            <a:r>
              <a:rPr lang="pl-PL" sz="2000" dirty="0" err="1"/>
              <a:t>install</a:t>
            </a:r>
            <a:r>
              <a:rPr lang="pl-PL" sz="2000" dirty="0"/>
              <a:t> </a:t>
            </a:r>
            <a:r>
              <a:rPr lang="pl-PL" sz="2000" dirty="0" err="1"/>
              <a:t>pandas</a:t>
            </a:r>
            <a:r>
              <a:rPr lang="pl-PL" sz="2000" dirty="0"/>
              <a:t> </a:t>
            </a:r>
            <a:r>
              <a:rPr lang="pl-PL" sz="2000" dirty="0" err="1"/>
              <a:t>openpyxl</a:t>
            </a:r>
            <a:r>
              <a:rPr lang="pl-PL" sz="2000" dirty="0"/>
              <a:t> </a:t>
            </a:r>
            <a:r>
              <a:rPr lang="pl-PL" sz="2000" dirty="0" err="1"/>
              <a:t>xlsxwriter</a:t>
            </a:r>
            <a:r>
              <a:rPr lang="pl-PL" sz="2000" dirty="0"/>
              <a:t> </a:t>
            </a:r>
            <a:r>
              <a:rPr lang="pl-PL" sz="2000" dirty="0" err="1"/>
              <a:t>xlrd</a:t>
            </a:r>
            <a:r>
              <a:rPr lang="pl-PL" sz="2000" dirty="0"/>
              <a:t> </a:t>
            </a:r>
            <a:r>
              <a:rPr lang="pl-PL" sz="2000" dirty="0" err="1"/>
              <a:t>xlwt</a:t>
            </a:r>
            <a:r>
              <a:rPr lang="pl-PL" sz="2000" dirty="0"/>
              <a:t> </a:t>
            </a:r>
            <a:r>
              <a:rPr lang="pl-PL" sz="2000" dirty="0" err="1"/>
              <a:t>xlutils</a:t>
            </a:r>
            <a:r>
              <a:rPr lang="pl-PL" sz="2000" dirty="0"/>
              <a:t> </a:t>
            </a:r>
            <a:r>
              <a:rPr lang="pl-PL" sz="2000" dirty="0" err="1"/>
              <a:t>pyexcel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3666986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4000" dirty="0"/>
              <a:t>Krótkie przykłady użycia każdego pakietu</a:t>
            </a:r>
          </a:p>
        </p:txBody>
      </p:sp>
    </p:spTree>
    <p:extLst>
      <p:ext uri="{BB962C8B-B14F-4D97-AF65-F5344CB8AC3E}">
        <p14:creationId xmlns:p14="http://schemas.microsoft.com/office/powerpoint/2010/main" val="1230181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1: Wczytanie pliku Excel do </a:t>
            </a:r>
            <a:r>
              <a:rPr lang="pl-PL" dirty="0" err="1"/>
              <a:t>DataFrame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9E16B5C-85D8-46BC-A7D4-6B7F479F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30" y="2744924"/>
            <a:ext cx="502533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Przykład 2: Eksportowanie </a:t>
            </a:r>
            <a:r>
              <a:rPr lang="pl-PL" sz="2400" dirty="0" err="1"/>
              <a:t>DataFrame</a:t>
            </a:r>
            <a:r>
              <a:rPr lang="pl-PL" sz="2400" dirty="0"/>
              <a:t> do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76D86F-D799-8D4B-68B1-18A01A5C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56" y="2833302"/>
            <a:ext cx="5654688" cy="11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11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3: </a:t>
            </a:r>
            <a:r>
              <a:rPr lang="pl-PL" dirty="0" err="1"/>
              <a:t>Openpyxl</a:t>
            </a:r>
            <a:r>
              <a:rPr lang="pl-PL" dirty="0"/>
              <a:t>: Tworzenie nowego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DC456C8-49FA-D891-BEB8-B7FDFE9B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69" y="2342860"/>
            <a:ext cx="4646661" cy="21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64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4: </a:t>
            </a:r>
            <a:r>
              <a:rPr lang="pl-PL" dirty="0" err="1"/>
              <a:t>xlsxwriter</a:t>
            </a:r>
            <a:r>
              <a:rPr lang="pl-PL" dirty="0"/>
              <a:t>: Tworzenie nowego pliku Excel z formatowaniem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5E32779-8EEC-1386-F281-9ABAB2FD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73"/>
          <a:stretch/>
        </p:blipFill>
        <p:spPr>
          <a:xfrm>
            <a:off x="2173233" y="2239044"/>
            <a:ext cx="7845533" cy="30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66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5: </a:t>
            </a:r>
            <a:r>
              <a:rPr lang="pl-PL" dirty="0" err="1"/>
              <a:t>xlrd</a:t>
            </a:r>
            <a:r>
              <a:rPr lang="pl-PL" dirty="0"/>
              <a:t>: Odczytywanie danych z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44CB862-E5F7-2524-9B3E-41DCE814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81" y="2860909"/>
            <a:ext cx="4495437" cy="1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124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6: </a:t>
            </a:r>
            <a:r>
              <a:rPr lang="pl-PL" dirty="0" err="1"/>
              <a:t>xlwt</a:t>
            </a:r>
            <a:r>
              <a:rPr lang="pl-PL" dirty="0"/>
              <a:t>: Tworzenie nowego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C0C68-8067-8AD4-3D82-9D54B526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57" y="2716698"/>
            <a:ext cx="4302285" cy="21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625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7: </a:t>
            </a:r>
            <a:r>
              <a:rPr lang="pl-PL" dirty="0" err="1"/>
              <a:t>xlutils</a:t>
            </a:r>
            <a:r>
              <a:rPr lang="pl-PL" dirty="0"/>
              <a:t>: Kopiowanie arkusza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3A2E07C-4A46-9D04-21C9-3873466D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90" y="2369606"/>
            <a:ext cx="8313819" cy="21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84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8: </a:t>
            </a:r>
            <a:r>
              <a:rPr lang="pl-PL" dirty="0" err="1"/>
              <a:t>pyexcel</a:t>
            </a:r>
            <a:r>
              <a:rPr lang="pl-PL" dirty="0"/>
              <a:t>: Wczytywanie pliku Excel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C7CD253-D57A-2290-31CD-7DBB8468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0" y="2686798"/>
            <a:ext cx="8858919" cy="14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31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9: </a:t>
            </a:r>
            <a:r>
              <a:rPr lang="pl-PL" dirty="0" err="1"/>
              <a:t>pyexcel</a:t>
            </a:r>
            <a:r>
              <a:rPr lang="pl-PL" dirty="0"/>
              <a:t>: Zapisanie pliku Excel ze stworzonego zakresu danych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BC8E21E-7A6B-59F6-D285-0F35C2939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04" y="3255824"/>
            <a:ext cx="8457391" cy="106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77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10: </a:t>
            </a:r>
            <a:r>
              <a:rPr lang="pl-PL" dirty="0" err="1"/>
              <a:t>pyexcel</a:t>
            </a:r>
            <a:r>
              <a:rPr lang="pl-PL" dirty="0"/>
              <a:t>: Wczytanie arkusza z wcześniej zapisanego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848F9A2-9AB6-795C-8348-5A6F45D7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437"/>
          <a:stretch/>
        </p:blipFill>
        <p:spPr>
          <a:xfrm>
            <a:off x="3214584" y="2492895"/>
            <a:ext cx="5762832" cy="18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to bardzo popularna biblioteka, która pozwala na odczytywanie, modyfikację i tworzenie plików Excel w formacie .</a:t>
            </a:r>
            <a:r>
              <a:rPr lang="pl-PL" dirty="0" err="1"/>
              <a:t>xlsx</a:t>
            </a:r>
            <a:r>
              <a:rPr lang="pl-PL" dirty="0"/>
              <a:t>. Daje również możliwość pracy z zaawansowanymi funkcjami, takimi jak formatowanie komórek, tworzenie wykresów i obsługa formuł.</a:t>
            </a:r>
          </a:p>
        </p:txBody>
      </p:sp>
    </p:spTree>
    <p:extLst>
      <p:ext uri="{BB962C8B-B14F-4D97-AF65-F5344CB8AC3E}">
        <p14:creationId xmlns:p14="http://schemas.microsoft.com/office/powerpoint/2010/main" val="223894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lvl="2" algn="just"/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Wybierz wersję</a:t>
            </a:r>
          </a:p>
          <a:p>
            <a:pPr lvl="2" algn="just"/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BC986AD-153C-322E-F38A-3B4134B4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39" y="2348880"/>
            <a:ext cx="7275121" cy="42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72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tym przykładzie:</a:t>
            </a:r>
          </a:p>
          <a:p>
            <a:pPr lvl="1" algn="just"/>
            <a:r>
              <a:rPr lang="pl-PL" dirty="0"/>
              <a:t>Utworzono nowy skoroszyt w Excelu.</a:t>
            </a:r>
          </a:p>
          <a:p>
            <a:pPr lvl="1" algn="just"/>
            <a:r>
              <a:rPr lang="pl-PL" dirty="0"/>
              <a:t>Dodano nagłówki oraz dwa wiersze danych za pomocą metody .</a:t>
            </a:r>
            <a:r>
              <a:rPr lang="pl-PL" dirty="0" err="1"/>
              <a:t>append</a:t>
            </a:r>
            <a:r>
              <a:rPr lang="pl-PL" dirty="0"/>
              <a:t>().</a:t>
            </a:r>
          </a:p>
          <a:p>
            <a:pPr lvl="1" algn="just"/>
            <a:r>
              <a:rPr lang="pl-PL" dirty="0"/>
              <a:t>W pętli dodano kolejne wiersze z danymi.</a:t>
            </a:r>
          </a:p>
          <a:p>
            <a:pPr lvl="1" algn="just"/>
            <a:r>
              <a:rPr lang="pl-PL" dirty="0"/>
              <a:t>Zapisano plik jako przyklad.xlsx.</a:t>
            </a:r>
          </a:p>
        </p:txBody>
      </p:sp>
    </p:spTree>
    <p:extLst>
      <p:ext uri="{BB962C8B-B14F-4D97-AF65-F5344CB8AC3E}">
        <p14:creationId xmlns:p14="http://schemas.microsoft.com/office/powerpoint/2010/main" val="26582812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xlsxwriter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xlsxwriter</a:t>
            </a:r>
            <a:r>
              <a:rPr lang="pl-PL" dirty="0"/>
              <a:t> to kolejna popularna biblioteka służąca do tworzenia plików Excel w formacie .</a:t>
            </a:r>
            <a:r>
              <a:rPr lang="pl-PL" dirty="0" err="1"/>
              <a:t>xlsx</a:t>
            </a:r>
            <a:r>
              <a:rPr lang="pl-PL" dirty="0"/>
              <a:t>, oferująca zaawansowane funkcje formatowania, takie jak style, wykresy, tabele, ale jest ograniczona do zapisu (nie wspiera odczytu plików).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53549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2196B69-9E20-083C-B661-15B35F25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89" y="2060848"/>
            <a:ext cx="6881022" cy="46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72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000" dirty="0"/>
              <a:t>Dodawanie danych z pomocą </a:t>
            </a:r>
            <a:r>
              <a:rPr lang="pl-PL" sz="2000" dirty="0" err="1"/>
              <a:t>xlsxwriter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W tym przykładzie:</a:t>
            </a:r>
          </a:p>
          <a:p>
            <a:pPr algn="just"/>
            <a:r>
              <a:rPr lang="pl-PL" sz="2000" dirty="0"/>
              <a:t>Utworzono nowy skoroszyt za pomocą biblioteki </a:t>
            </a:r>
            <a:r>
              <a:rPr lang="pl-PL" sz="2000" dirty="0" err="1"/>
              <a:t>xlsxwriter</a:t>
            </a:r>
            <a:r>
              <a:rPr lang="pl-PL" sz="2000" dirty="0"/>
              <a:t>.</a:t>
            </a:r>
          </a:p>
          <a:p>
            <a:pPr algn="just"/>
            <a:r>
              <a:rPr lang="pl-PL" sz="2000" dirty="0"/>
              <a:t>Dodano nowy arkusz do tego skoroszytu.</a:t>
            </a:r>
          </a:p>
          <a:p>
            <a:pPr algn="just"/>
            <a:r>
              <a:rPr lang="pl-PL" sz="2000" dirty="0"/>
              <a:t>Wstawiono nagłówki „Imię” i „Wynagrodzenie” do komórek A1 i B1.</a:t>
            </a:r>
          </a:p>
          <a:p>
            <a:pPr algn="just"/>
            <a:r>
              <a:rPr lang="pl-PL" sz="2000" dirty="0"/>
              <a:t>Wstawiono dane do wiersza 2: „Anna” i 5000.</a:t>
            </a:r>
          </a:p>
          <a:p>
            <a:pPr algn="just"/>
            <a:r>
              <a:rPr lang="pl-PL" sz="2000" dirty="0"/>
              <a:t>W pętli wstawiono kolejne wiersze danych od 1 do 9 w kolumnach A i B, gdzie w kolumnie A dodano imiona (np. „Imię 1”), a w kolumnie B dodano wynagrodzenia (5000 + </a:t>
            </a:r>
            <a:r>
              <a:rPr lang="pl-PL" sz="2000" dirty="0" err="1"/>
              <a:t>row</a:t>
            </a:r>
            <a:r>
              <a:rPr lang="pl-PL" sz="2000" dirty="0"/>
              <a:t> * 100).</a:t>
            </a:r>
          </a:p>
          <a:p>
            <a:pPr algn="just"/>
            <a:r>
              <a:rPr lang="pl-PL" sz="2000" dirty="0"/>
              <a:t>Zapisano skoroszyt do pliku o nazwie przyklad.xlsx.</a:t>
            </a:r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2028849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sz="2400" dirty="0"/>
              <a:t>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xlrd</a:t>
            </a:r>
            <a:r>
              <a:rPr lang="pl-PL" dirty="0"/>
              <a:t> służy do odczytywania danych z plików Excel w formacie .xls, </a:t>
            </a:r>
          </a:p>
          <a:p>
            <a:pPr marL="0" indent="0" algn="just">
              <a:buNone/>
            </a:pPr>
            <a:r>
              <a:rPr lang="pl-PL" dirty="0"/>
              <a:t>natomiast </a:t>
            </a:r>
            <a:r>
              <a:rPr lang="pl-PL" b="1" dirty="0" err="1"/>
              <a:t>xlwt</a:t>
            </a:r>
            <a:r>
              <a:rPr lang="pl-PL" dirty="0"/>
              <a:t> jest używany do tworzenia i zapisywania tychże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Obie biblioteki są już przestarzałe i zaleca się korzystanie z nowocześniejszych rozwiązań jak </a:t>
            </a:r>
            <a:r>
              <a:rPr lang="pl-PL" dirty="0" err="1"/>
              <a:t>openpyxl</a:t>
            </a:r>
            <a:r>
              <a:rPr lang="pl-PL" dirty="0"/>
              <a:t> dla plików .</a:t>
            </a:r>
            <a:r>
              <a:rPr lang="pl-PL" dirty="0" err="1"/>
              <a:t>xlsx</a:t>
            </a:r>
            <a:r>
              <a:rPr lang="pl-PL" dirty="0"/>
              <a:t>. </a:t>
            </a:r>
          </a:p>
          <a:p>
            <a:pPr marL="0" indent="0" algn="just">
              <a:buNone/>
            </a:pPr>
            <a:r>
              <a:rPr lang="pl-PL" dirty="0"/>
              <a:t>Jednak jeśli musisz pracować z plikami .xls, oto krótki przykład:</a:t>
            </a:r>
          </a:p>
        </p:txBody>
      </p:sp>
    </p:spTree>
    <p:extLst>
      <p:ext uri="{BB962C8B-B14F-4D97-AF65-F5344CB8AC3E}">
        <p14:creationId xmlns:p14="http://schemas.microsoft.com/office/powerpoint/2010/main" val="424275667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C551F37-C7A5-331E-A734-33378C54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17" y="1988840"/>
            <a:ext cx="428296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92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- odczyt danych (tylko dla plików .xls):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6AB698F-ACDD-45B8-586C-6AAC13A7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53" y="2414288"/>
            <a:ext cx="5193894" cy="36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98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 oraz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Modyfikacja danych w plikach Excel zależy od używanej biblioteki oraz formatu pliku. Należy zwrócić uwagę że, można to zrobić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 i w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 (dla plików .xls). </a:t>
            </a:r>
          </a:p>
          <a:p>
            <a:pPr marL="0" indent="0" algn="just">
              <a:buNone/>
            </a:pPr>
            <a:r>
              <a:rPr lang="pl-PL" dirty="0"/>
              <a:t>Biblioteka </a:t>
            </a:r>
            <a:r>
              <a:rPr lang="pl-PL" dirty="0" err="1"/>
              <a:t>xlsxwriter</a:t>
            </a:r>
            <a:r>
              <a:rPr lang="pl-PL" dirty="0"/>
              <a:t> nie obsługuje bezpośredniej modyfikacji istniejących plików, dlatego nie będziemy jej tutaj używać.</a:t>
            </a:r>
          </a:p>
        </p:txBody>
      </p:sp>
    </p:spTree>
    <p:extLst>
      <p:ext uri="{BB962C8B-B14F-4D97-AF65-F5344CB8AC3E}">
        <p14:creationId xmlns:p14="http://schemas.microsoft.com/office/powerpoint/2010/main" val="38540113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dirty="0"/>
              <a:t> obsługuje zarówno odczyt, jak i modyfikację plików Excel w formacie .</a:t>
            </a:r>
            <a:r>
              <a:rPr lang="pl-PL" sz="2400" dirty="0" err="1"/>
              <a:t>xlsx</a:t>
            </a:r>
            <a:r>
              <a:rPr lang="pl-PL" sz="2400" dirty="0"/>
              <a:t>. Oto jak to zrobić: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istniejących danych:</a:t>
            </a:r>
          </a:p>
          <a:p>
            <a:pPr lvl="1" algn="just"/>
            <a:r>
              <a:rPr lang="pl-PL" dirty="0"/>
              <a:t>Otwieramy plik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Wybieramy arkusz, który chcemy zmodyfikować.</a:t>
            </a:r>
          </a:p>
          <a:p>
            <a:pPr lvl="1" algn="just"/>
            <a:r>
              <a:rPr lang="pl-PL" dirty="0"/>
              <a:t>Odczytujemy, modyfikujemy, a następnie zapisujemy zmienione dane.</a:t>
            </a:r>
          </a:p>
        </p:txBody>
      </p:sp>
    </p:spTree>
    <p:extLst>
      <p:ext uri="{BB962C8B-B14F-4D97-AF65-F5344CB8AC3E}">
        <p14:creationId xmlns:p14="http://schemas.microsoft.com/office/powerpoint/2010/main" val="268878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E352BD-2FAF-B8ED-3708-F3B70674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85" y="2132856"/>
            <a:ext cx="6942829" cy="44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99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danych w pętli:</a:t>
            </a:r>
          </a:p>
          <a:p>
            <a:pPr lvl="1" algn="just"/>
            <a:r>
              <a:rPr lang="pl-PL" dirty="0"/>
              <a:t>Możemy przejść przez wiersze i zmienić wartości w komórkach w pętli.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0A418DF-86C1-6363-AACA-1B4192F6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53" y="3789040"/>
            <a:ext cx="9474094" cy="117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9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Modyfikacja danych w plikach .xls przy użyciu </a:t>
            </a:r>
            <a:r>
              <a:rPr lang="pl-PL" dirty="0" err="1"/>
              <a:t>xlwt</a:t>
            </a:r>
            <a:r>
              <a:rPr lang="pl-PL" dirty="0"/>
              <a:t> i </a:t>
            </a:r>
            <a:r>
              <a:rPr lang="pl-PL" dirty="0" err="1"/>
              <a:t>xlrd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Pliki .xls są starszym formatem, a </a:t>
            </a:r>
            <a:r>
              <a:rPr lang="pl-PL" dirty="0" err="1"/>
              <a:t>xlrd</a:t>
            </a:r>
            <a:r>
              <a:rPr lang="pl-PL" dirty="0"/>
              <a:t> służy tylko do odczytu. Dlatego, jeśli chcemy modyfikować pliki .xls, musimy:</a:t>
            </a:r>
          </a:p>
          <a:p>
            <a:pPr algn="just"/>
            <a:r>
              <a:rPr lang="pl-PL" dirty="0"/>
              <a:t>Odczytać dane za pomocą </a:t>
            </a:r>
            <a:r>
              <a:rPr lang="pl-PL" dirty="0" err="1"/>
              <a:t>xlrd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Zrobić kopię za pomocą </a:t>
            </a:r>
            <a:r>
              <a:rPr lang="pl-PL" dirty="0" err="1"/>
              <a:t>xlwt</a:t>
            </a:r>
            <a:r>
              <a:rPr lang="pl-PL" dirty="0"/>
              <a:t> (ponieważ </a:t>
            </a:r>
            <a:r>
              <a:rPr lang="pl-PL" dirty="0" err="1"/>
              <a:t>xlwt</a:t>
            </a:r>
            <a:r>
              <a:rPr lang="pl-PL" dirty="0"/>
              <a:t> służy tylko do zapisu).</a:t>
            </a:r>
          </a:p>
        </p:txBody>
      </p:sp>
    </p:spTree>
    <p:extLst>
      <p:ext uri="{BB962C8B-B14F-4D97-AF65-F5344CB8AC3E}">
        <p14:creationId xmlns:p14="http://schemas.microsoft.com/office/powerpoint/2010/main" val="282472341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Odczyt i modyfikacja danych w plikach .xls (</a:t>
            </a:r>
            <a:r>
              <a:rPr lang="pl-PL" sz="2400" dirty="0" err="1"/>
              <a:t>xlrd</a:t>
            </a:r>
            <a:r>
              <a:rPr lang="pl-PL" sz="2400" dirty="0"/>
              <a:t> + </a:t>
            </a:r>
            <a:r>
              <a:rPr lang="pl-PL" sz="2400" dirty="0" err="1"/>
              <a:t>xlwt</a:t>
            </a:r>
            <a:r>
              <a:rPr lang="pl-PL" sz="2400" dirty="0"/>
              <a:t>):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1D85147-5200-7F7A-2BD1-71F4970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73" y="2076689"/>
            <a:ext cx="5492653" cy="4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75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przypadku plików .xls, każda modyfikacja wymaga skopiowania pliku przy pomocy </a:t>
            </a:r>
            <a:r>
              <a:rPr lang="pl-PL" dirty="0" err="1"/>
              <a:t>xlwt</a:t>
            </a:r>
            <a:r>
              <a:rPr lang="pl-PL" dirty="0"/>
              <a:t> i zapisania go jako nowy plik, ponieważ </a:t>
            </a:r>
            <a:r>
              <a:rPr lang="pl-PL" dirty="0" err="1"/>
              <a:t>xlrd</a:t>
            </a:r>
            <a:r>
              <a:rPr lang="pl-PL" dirty="0"/>
              <a:t> nie obsługuje bezpośredniej modyfikacji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Podsumowanie:</a:t>
            </a:r>
          </a:p>
          <a:p>
            <a:pPr algn="just"/>
            <a:r>
              <a:rPr lang="pl-PL" b="1" dirty="0" err="1"/>
              <a:t>openpyxl</a:t>
            </a:r>
            <a:r>
              <a:rPr lang="pl-PL" dirty="0"/>
              <a:t> (pliki .</a:t>
            </a:r>
            <a:r>
              <a:rPr lang="pl-PL" dirty="0" err="1"/>
              <a:t>xlsx</a:t>
            </a:r>
            <a:r>
              <a:rPr lang="pl-PL" dirty="0"/>
              <a:t>): Możemy bezpośrednio modyfikować dane w istniejącym pliku Excel.</a:t>
            </a:r>
          </a:p>
          <a:p>
            <a:pPr algn="just"/>
            <a:r>
              <a:rPr lang="pl-PL" b="1" dirty="0" err="1"/>
              <a:t>xlrd</a:t>
            </a:r>
            <a:r>
              <a:rPr lang="pl-PL" dirty="0"/>
              <a:t> + </a:t>
            </a:r>
            <a:r>
              <a:rPr lang="pl-PL" b="1" dirty="0" err="1"/>
              <a:t>xlwt</a:t>
            </a:r>
            <a:r>
              <a:rPr lang="pl-PL" dirty="0"/>
              <a:t> (pliki .xls): Modyfikacja wymaga skopiowania pliku i zapisania zmian w nowym pliku.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jest bardziej wszechstronną i nowoczesną biblioteką, zwłaszcza jeśli pracujemy z plikami w formacie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23116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sz="2000" dirty="0"/>
              <a:t>Podsumowanie: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b="1" dirty="0" err="1"/>
              <a:t>openpyxl</a:t>
            </a:r>
            <a:r>
              <a:rPr lang="pl-PL" sz="2000" dirty="0"/>
              <a:t>: Najbardziej wszechstronna biblioteka do odczytu i zapisu plików .</a:t>
            </a:r>
            <a:r>
              <a:rPr lang="pl-PL" sz="2000" dirty="0" err="1"/>
              <a:t>xlsx</a:t>
            </a:r>
            <a:r>
              <a:rPr lang="pl-PL" sz="2000" dirty="0"/>
              <a:t>. Idealna do pracy z większymi i nowszymi plikami Excel.</a:t>
            </a:r>
          </a:p>
          <a:p>
            <a:pPr algn="just"/>
            <a:r>
              <a:rPr lang="pl-PL" sz="2000" b="1" dirty="0" err="1"/>
              <a:t>xlsxwriter</a:t>
            </a:r>
            <a:r>
              <a:rPr lang="pl-PL" sz="2000" dirty="0"/>
              <a:t>: Świetna do generowania i formatowania nowych plików .</a:t>
            </a:r>
            <a:r>
              <a:rPr lang="pl-PL" sz="2000" dirty="0" err="1"/>
              <a:t>xlsx</a:t>
            </a:r>
            <a:r>
              <a:rPr lang="pl-PL" sz="2000" dirty="0"/>
              <a:t>, szczególnie dla złożonych formatów i wykresów.</a:t>
            </a:r>
          </a:p>
          <a:p>
            <a:pPr algn="just"/>
            <a:r>
              <a:rPr lang="pl-PL" sz="2000" b="1" dirty="0" err="1"/>
              <a:t>xlrd</a:t>
            </a:r>
            <a:r>
              <a:rPr lang="pl-PL" sz="2000" dirty="0"/>
              <a:t>: Używana głównie do odczytu starych plików .xls, ale już nie obsługuje formatu .</a:t>
            </a:r>
            <a:r>
              <a:rPr lang="pl-PL" sz="2000" dirty="0" err="1"/>
              <a:t>xlsx</a:t>
            </a:r>
            <a:r>
              <a:rPr lang="pl-PL" sz="2000" dirty="0"/>
              <a:t>.</a:t>
            </a:r>
          </a:p>
          <a:p>
            <a:pPr algn="just"/>
            <a:r>
              <a:rPr lang="pl-PL" sz="2000" b="1" dirty="0" err="1"/>
              <a:t>xlwt</a:t>
            </a:r>
            <a:r>
              <a:rPr lang="pl-PL" sz="2000" dirty="0"/>
              <a:t>: Używana do zapisu starych plików .xls, ale ograniczona funkcjonalnością w porównaniu do nowszych bibliotek.</a:t>
            </a:r>
          </a:p>
          <a:p>
            <a:pPr algn="just"/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Każda z tych bibliotek ma swoje specyficzne zastosowanie, a wybór zależy od formatu pliku oraz poziomu złożoności danych, z którymi chcesz pracować.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185877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Praca z pakietami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5908550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Temat stylizowania komórek w plikach Excel jest istotny ponieważ pozwala na lepszą wizualizację i prezentację danych.</a:t>
            </a:r>
          </a:p>
          <a:p>
            <a:pPr marL="0" indent="0" algn="just">
              <a:buNone/>
            </a:pPr>
            <a:r>
              <a:rPr lang="pl-PL" dirty="0"/>
              <a:t>Stylizowanie obejmuje takie rzeczy jak ustawianie czcionek, kolorów, obramowań, wyrównania, szerokości kolumn itp.</a:t>
            </a:r>
          </a:p>
        </p:txBody>
      </p:sp>
    </p:spTree>
    <p:extLst>
      <p:ext uri="{BB962C8B-B14F-4D97-AF65-F5344CB8AC3E}">
        <p14:creationId xmlns:p14="http://schemas.microsoft.com/office/powerpoint/2010/main" val="10245289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0A55CC9-5A30-942A-40B4-4D1F42D85CF4}"/>
              </a:ext>
            </a:extLst>
          </p:cNvPr>
          <p:cNvSpPr/>
          <p:nvPr/>
        </p:nvSpPr>
        <p:spPr>
          <a:xfrm>
            <a:off x="4163420" y="2828835"/>
            <a:ext cx="386516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penpyxl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62225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Biblioteka </a:t>
            </a:r>
            <a:r>
              <a:rPr lang="pl-PL" dirty="0" err="1"/>
              <a:t>openpyxl</a:t>
            </a:r>
            <a:r>
              <a:rPr lang="pl-PL" dirty="0"/>
              <a:t> oferuje bardzo szerokie możliwości stylizowania komórek w plikach Excel w formacie .</a:t>
            </a:r>
            <a:r>
              <a:rPr lang="pl-PL" dirty="0" err="1"/>
              <a:t>xlsx</a:t>
            </a:r>
            <a:r>
              <a:rPr lang="pl-PL" dirty="0"/>
              <a:t>. Np.:</a:t>
            </a:r>
          </a:p>
          <a:p>
            <a:pPr marL="0" indent="0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Czcionki</a:t>
            </a:r>
          </a:p>
          <a:p>
            <a:r>
              <a:rPr lang="pl-PL" dirty="0"/>
              <a:t>Możemy dostosować czcionkę dla danych w komórkach, ustawiając typ, rozmiar, kolor, pogrubienie, kursywę itp.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  <a:p>
            <a:pPr algn="just"/>
            <a:r>
              <a:rPr lang="pl-PL" dirty="0"/>
              <a:t>Możemy ustawić kolor tła dla komórek, aby wyróżnić dane.</a:t>
            </a:r>
          </a:p>
        </p:txBody>
      </p:sp>
    </p:spTree>
    <p:extLst>
      <p:ext uri="{BB962C8B-B14F-4D97-AF65-F5344CB8AC3E}">
        <p14:creationId xmlns:p14="http://schemas.microsoft.com/office/powerpoint/2010/main" val="3060565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dirty="0"/>
              <a:t>Stylizowanie w </a:t>
            </a:r>
            <a:r>
              <a:rPr lang="pl-PL" sz="1800" dirty="0" err="1"/>
              <a:t>openpyxl</a:t>
            </a:r>
            <a:r>
              <a:rPr lang="pl-PL" sz="1800" dirty="0"/>
              <a:t> (dla plików .</a:t>
            </a:r>
            <a:r>
              <a:rPr lang="pl-PL" sz="1800" dirty="0" err="1"/>
              <a:t>xlsx</a:t>
            </a:r>
            <a:r>
              <a:rPr lang="pl-PL" sz="1800" dirty="0"/>
              <a:t>):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Obramowania</a:t>
            </a:r>
          </a:p>
          <a:p>
            <a:pPr algn="just"/>
            <a:r>
              <a:rPr lang="pl-PL" sz="1800" dirty="0"/>
              <a:t>Można dodać obramowania wokół komórek lub grupy komórek.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Wyrównanie tekstu</a:t>
            </a:r>
          </a:p>
          <a:p>
            <a:pPr algn="just"/>
            <a:r>
              <a:rPr lang="pl-PL" sz="1800" dirty="0"/>
              <a:t>Tekst można wyrównać w poziomie (np. do lewej, do prawej, do środka) i w pionie (góra, środek, dół).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Zmiana szerokości kolumn i wysokości wierszy</a:t>
            </a:r>
          </a:p>
          <a:p>
            <a:r>
              <a:rPr lang="pl-PL" sz="1800" dirty="0"/>
              <a:t>Możemy zmienić szerokość kolumn i wysokość wierszy, aby lepiej dopasować dane do komórek.</a:t>
            </a:r>
          </a:p>
        </p:txBody>
      </p:sp>
    </p:spTree>
    <p:extLst>
      <p:ext uri="{BB962C8B-B14F-4D97-AF65-F5344CB8AC3E}">
        <p14:creationId xmlns:p14="http://schemas.microsoft.com/office/powerpoint/2010/main" val="11411087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  <a:p>
            <a:r>
              <a:rPr lang="pl-PL" dirty="0"/>
              <a:t>Możemy stylizować całe wiersze lub kolumny, albo zaznaczyć konkretne zakresy komórek do stylizacji.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  <a:p>
            <a:r>
              <a:rPr lang="pl-PL" dirty="0"/>
              <a:t>Zamiast definiować stylizację każdej komórki osobno, możemy utworzyć niestandardowe style i przypisać je do wybranych komórek.</a:t>
            </a:r>
          </a:p>
        </p:txBody>
      </p:sp>
    </p:spTree>
    <p:extLst>
      <p:ext uri="{BB962C8B-B14F-4D97-AF65-F5344CB8AC3E}">
        <p14:creationId xmlns:p14="http://schemas.microsoft.com/office/powerpoint/2010/main" val="9704406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Czcionki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78195A6-FCE7-357A-F310-A8BCA89C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08" y="2445016"/>
            <a:ext cx="8039383" cy="41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28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D4C9FFD-CF45-0565-5AAB-4905EE44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9" y="2891743"/>
            <a:ext cx="11438621" cy="23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23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Obramowania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CD4FA41-7773-93A8-DD3A-1D7620BD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61" y="2420888"/>
            <a:ext cx="7651678" cy="43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8107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486429C-D5A0-A145-5282-789926F4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50" y="2468675"/>
            <a:ext cx="11145699" cy="26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689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3540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7B53F9-4E6A-4CA0-7B02-75E56669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7" y="2866344"/>
            <a:ext cx="11549826" cy="18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537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D26D679-3931-5460-C661-F66779E0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97" y="2695741"/>
            <a:ext cx="10500606" cy="21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761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2400" dirty="0"/>
              <a:t>Na końcu zapisujemy plik.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55948BA-0AEF-2E00-05A4-D609AA4D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725" y="3429000"/>
            <a:ext cx="8222550" cy="17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09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3CF3CA49-9CCF-5260-3201-73395AB639AD}"/>
              </a:ext>
            </a:extLst>
          </p:cNvPr>
          <p:cNvSpPr/>
          <p:nvPr/>
        </p:nvSpPr>
        <p:spPr>
          <a:xfrm>
            <a:off x="4511108" y="2828835"/>
            <a:ext cx="31697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xlwt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800376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przypadku plików .xls używamy biblioteki </a:t>
            </a:r>
            <a:r>
              <a:rPr lang="pl-PL" sz="2400" dirty="0" err="1"/>
              <a:t>xlwt</a:t>
            </a:r>
            <a:r>
              <a:rPr lang="pl-PL" sz="2400" dirty="0"/>
              <a:t>. Oferuje ona bardziej ograniczone możliwości stylizowania niż </a:t>
            </a:r>
            <a:r>
              <a:rPr lang="pl-PL" sz="2400" dirty="0" err="1"/>
              <a:t>openpyxl</a:t>
            </a:r>
            <a:r>
              <a:rPr lang="pl-PL" sz="2400" dirty="0"/>
              <a:t>, ale nadal można ustawić podstawowe elementy, takie jak czcionki i wyrównanie.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1002161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Czcionka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8DA249C-74B5-AD85-78BD-4D352733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29" y="2529460"/>
            <a:ext cx="6690942" cy="39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784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E432BCF-B71B-5460-C42F-517217F6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26" y="3018577"/>
            <a:ext cx="8532348" cy="30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103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Kolor i wypełnienie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7841225-AF6F-E656-526D-155544A6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06" y="2745786"/>
            <a:ext cx="8538987" cy="33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55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Obramowania</a:t>
            </a: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836CA9F-AE1D-7821-4DF9-5B910523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09" y="2564904"/>
            <a:ext cx="8521582" cy="36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75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Zapisujemy plik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DA87F8C-F21C-3D21-3003-BFEA3902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88" y="2967792"/>
            <a:ext cx="8486223" cy="16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81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64376BB7-F97C-610A-2547-98B788B90D4F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77694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Stylizowanie komórek w Excelu zależy głównie od możliwości danej biblioteki. Oprócz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, inne pakiety, takie jak </a:t>
            </a:r>
            <a:r>
              <a:rPr lang="pl-PL" sz="2400" dirty="0" err="1"/>
              <a:t>xlsxwriter</a:t>
            </a:r>
            <a:r>
              <a:rPr lang="pl-PL" sz="2400" dirty="0"/>
              <a:t> oraz </a:t>
            </a:r>
            <a:r>
              <a:rPr lang="pl-PL" sz="2400" dirty="0" err="1"/>
              <a:t>xlrd</a:t>
            </a:r>
            <a:r>
              <a:rPr lang="pl-PL" sz="2400" dirty="0"/>
              <a:t>, mają swoje ograniczenia i funkcjonalności.</a:t>
            </a:r>
          </a:p>
          <a:p>
            <a:pPr marL="0" indent="0" algn="just">
              <a:buNone/>
            </a:pPr>
            <a:endParaRPr lang="pl-PL" sz="2400" dirty="0"/>
          </a:p>
          <a:p>
            <a:pPr algn="just"/>
            <a:r>
              <a:rPr lang="pl-PL" sz="2400" dirty="0" err="1"/>
              <a:t>xlsxwriter</a:t>
            </a:r>
            <a:r>
              <a:rPr lang="pl-PL" sz="2400" dirty="0"/>
              <a:t> oferuje bardzo bogate możliwości stylizowania komórek, podobnie jak </a:t>
            </a:r>
            <a:r>
              <a:rPr lang="pl-PL" sz="2400" dirty="0" err="1"/>
              <a:t>openpyxl</a:t>
            </a:r>
            <a:r>
              <a:rPr lang="pl-PL" sz="2400" dirty="0"/>
              <a:t>.</a:t>
            </a:r>
          </a:p>
          <a:p>
            <a:pPr algn="just"/>
            <a:r>
              <a:rPr lang="pl-PL" sz="2400" dirty="0"/>
              <a:t>Jednakże, </a:t>
            </a:r>
            <a:r>
              <a:rPr lang="pl-PL" sz="2400" dirty="0" err="1"/>
              <a:t>xlsxwriter</a:t>
            </a:r>
            <a:r>
              <a:rPr lang="pl-PL" sz="2400" dirty="0"/>
              <a:t> służy wyłącznie do </a:t>
            </a:r>
            <a:r>
              <a:rPr lang="pl-PL" sz="2400" b="1" dirty="0"/>
              <a:t>tworzenia</a:t>
            </a:r>
            <a:r>
              <a:rPr lang="pl-PL" sz="2400" dirty="0"/>
              <a:t> i </a:t>
            </a:r>
            <a:r>
              <a:rPr lang="pl-PL" sz="2400" b="1" dirty="0"/>
              <a:t>zapisywania</a:t>
            </a:r>
            <a:r>
              <a:rPr lang="pl-PL" sz="2400" dirty="0"/>
              <a:t> nowych plików .</a:t>
            </a:r>
            <a:r>
              <a:rPr lang="pl-PL" sz="2400" dirty="0" err="1"/>
              <a:t>xlsx</a:t>
            </a:r>
            <a:r>
              <a:rPr lang="pl-PL" sz="2400" dirty="0"/>
              <a:t>, </a:t>
            </a:r>
            <a:r>
              <a:rPr lang="pl-PL" sz="2400" u="sng" dirty="0"/>
              <a:t>nie</a:t>
            </a:r>
            <a:r>
              <a:rPr lang="pl-PL" sz="2400" dirty="0"/>
              <a:t> </a:t>
            </a:r>
            <a:r>
              <a:rPr lang="pl-PL" sz="2400" u="sng" dirty="0"/>
              <a:t>wspiera</a:t>
            </a:r>
            <a:r>
              <a:rPr lang="pl-PL" sz="2400" dirty="0"/>
              <a:t> odczytu ani modyfikacji istniejących plików.</a:t>
            </a:r>
          </a:p>
        </p:txBody>
      </p:sp>
    </p:spTree>
    <p:extLst>
      <p:ext uri="{BB962C8B-B14F-4D97-AF65-F5344CB8AC3E}">
        <p14:creationId xmlns:p14="http://schemas.microsoft.com/office/powerpoint/2010/main" val="4312549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Czcionka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C324957-95EE-6D3E-3948-090D1F77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75" y="2492896"/>
            <a:ext cx="544145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Kolory tła i obramowania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DA6EE17-1CEA-70CF-4B04-F22F04C2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03" y="2708920"/>
            <a:ext cx="7812194" cy="34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983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92BBC1A-4B83-253E-6C98-176BADEC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31" y="2806075"/>
            <a:ext cx="7746338" cy="32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59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Ustawianie szerokości kolumn i wysokości wierszy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8A3BB34-9185-991B-651F-D19DA5C8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03" y="2585048"/>
            <a:ext cx="8035193" cy="27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3463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Zapisujemy plik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EF83EB-407D-4AFB-3276-D5C65C7D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348" y="3043610"/>
            <a:ext cx="8455303" cy="14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2993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służy tylko do odczytywania danych z plików Excel w formacie .xls. </a:t>
            </a:r>
            <a:r>
              <a:rPr lang="pl-PL" sz="2400" dirty="0" err="1"/>
              <a:t>xlrd</a:t>
            </a:r>
            <a:r>
              <a:rPr lang="pl-PL" sz="2400" dirty="0"/>
              <a:t> nie ma możliwości dodawania lub modyfikowania danych, a co za tym idzie, nie można stosować stylizowania komórek w tej bibliotece.</a:t>
            </a:r>
          </a:p>
          <a:p>
            <a:pPr marL="0" indent="0" algn="just">
              <a:buNone/>
            </a:pPr>
            <a:r>
              <a:rPr lang="pl-PL" sz="2400" dirty="0"/>
              <a:t>Jeśli chcesz stylizować komórki w plikach .xls, musisz użyć </a:t>
            </a:r>
            <a:r>
              <a:rPr lang="pl-PL" sz="2400" dirty="0" err="1"/>
              <a:t>xlwt</a:t>
            </a:r>
            <a:r>
              <a:rPr lang="pl-PL" sz="2400" dirty="0"/>
              <a:t> (do zapisu plików .xls).</a:t>
            </a:r>
          </a:p>
          <a:p>
            <a:pPr marL="0" indent="0" algn="just">
              <a:buNone/>
            </a:pPr>
            <a:r>
              <a:rPr lang="pl-PL" sz="2400" dirty="0"/>
              <a:t>Podsumowując, </a:t>
            </a:r>
            <a:r>
              <a:rPr lang="pl-PL" sz="2400" dirty="0" err="1"/>
              <a:t>xlrd</a:t>
            </a:r>
            <a:r>
              <a:rPr lang="pl-PL" sz="2400" dirty="0"/>
              <a:t> nie obsługuje stylizowania komórek. Jego głównym zadaniem jest odczyt danych.</a:t>
            </a:r>
          </a:p>
        </p:txBody>
      </p:sp>
      <p:pic>
        <p:nvPicPr>
          <p:cNvPr id="3" name="Grafika 2" descr="Wykrzyknik">
            <a:extLst>
              <a:ext uri="{FF2B5EF4-FFF2-40B4-BE49-F238E27FC236}">
                <a16:creationId xmlns:a16="http://schemas.microsoft.com/office/drawing/2014/main" id="{A1976EDF-4D36-8619-240F-5D80F0431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1964" y="196448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3799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89FBE1-11FA-9058-F285-049156C8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77" y="2676884"/>
            <a:ext cx="9493045" cy="22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2592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r>
              <a:rPr lang="pl-PL" sz="2400" b="1" dirty="0" err="1"/>
              <a:t>openpyxl</a:t>
            </a:r>
            <a:r>
              <a:rPr lang="pl-PL" sz="2400" dirty="0"/>
              <a:t>: Obsługuje pełne stylizowanie (czcionki, kolory, obramowania, wyrównanie) w plikach .</a:t>
            </a:r>
            <a:r>
              <a:rPr lang="pl-PL" sz="2400" dirty="0" err="1"/>
              <a:t>xlsx</a:t>
            </a:r>
            <a:r>
              <a:rPr lang="pl-PL" sz="2400" dirty="0"/>
              <a:t>.</a:t>
            </a:r>
          </a:p>
          <a:p>
            <a:endParaRPr lang="pl-PL" sz="2400" dirty="0"/>
          </a:p>
          <a:p>
            <a:r>
              <a:rPr lang="pl-PL" sz="2400" b="1" dirty="0" err="1"/>
              <a:t>xlsxwriter</a:t>
            </a:r>
            <a:r>
              <a:rPr lang="pl-PL" sz="2400" dirty="0"/>
              <a:t>: Obsługuje stylizowanie w plikach .</a:t>
            </a:r>
            <a:r>
              <a:rPr lang="pl-PL" sz="2400" dirty="0" err="1"/>
              <a:t>xlsx</a:t>
            </a:r>
            <a:r>
              <a:rPr lang="pl-PL" sz="2400" dirty="0"/>
              <a:t>, ale tylko dla nowo tworzonych plików.</a:t>
            </a:r>
          </a:p>
          <a:p>
            <a:endParaRPr lang="pl-PL" sz="2400" dirty="0"/>
          </a:p>
          <a:p>
            <a:r>
              <a:rPr lang="pl-PL" sz="2400" b="1" dirty="0" err="1"/>
              <a:t>xlrd</a:t>
            </a:r>
            <a:r>
              <a:rPr lang="pl-PL" sz="2400" dirty="0"/>
              <a:t>: Służy tylko do odczytu plików .xls i nie obsługuje stylizowania.</a:t>
            </a:r>
          </a:p>
          <a:p>
            <a:endParaRPr lang="pl-PL" sz="2400" dirty="0"/>
          </a:p>
          <a:p>
            <a:r>
              <a:rPr lang="pl-PL" sz="2400" b="1" dirty="0" err="1"/>
              <a:t>xlwt</a:t>
            </a:r>
            <a:r>
              <a:rPr lang="pl-PL" sz="2400" dirty="0"/>
              <a:t>: Obsługuje stylizowanie, ale tylko dla plików .xls, z ograniczonymi możliwościami w porównaniu do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xlsxwriter</a:t>
            </a:r>
            <a:r>
              <a:rPr lang="pl-P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71712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zależności od formatu pliku i tego, czy chcesz tworzyć, modyfikować, czy tylko odczytywać dane, wybór odpowiedniej biblioteki ma kluczowe znaczenie.</a:t>
            </a:r>
          </a:p>
          <a:p>
            <a:pPr marL="0" indent="0" algn="just">
              <a:buNone/>
            </a:pPr>
            <a:r>
              <a:rPr lang="pl-PL" sz="2400" dirty="0"/>
              <a:t>Jeśli zależy nam na bogatym stylizowaniu, korzystanie z </a:t>
            </a:r>
            <a:r>
              <a:rPr lang="pl-PL" sz="2400" dirty="0" err="1"/>
              <a:t>openpyxl</a:t>
            </a:r>
            <a:r>
              <a:rPr lang="pl-PL" sz="2400" dirty="0"/>
              <a:t> będzie korzystne dla plików .</a:t>
            </a:r>
            <a:r>
              <a:rPr lang="pl-PL" sz="2400" dirty="0" err="1"/>
              <a:t>xlsx</a:t>
            </a:r>
            <a:r>
              <a:rPr lang="pl-PL" sz="2400" dirty="0"/>
              <a:t>, a z </a:t>
            </a:r>
            <a:r>
              <a:rPr lang="pl-PL" sz="2400" dirty="0" err="1"/>
              <a:t>xlwt</a:t>
            </a:r>
            <a:r>
              <a:rPr lang="pl-PL" sz="2400" dirty="0"/>
              <a:t> dla plików .xls.</a:t>
            </a:r>
          </a:p>
        </p:txBody>
      </p:sp>
    </p:spTree>
    <p:extLst>
      <p:ext uri="{BB962C8B-B14F-4D97-AF65-F5344CB8AC3E}">
        <p14:creationId xmlns:p14="http://schemas.microsoft.com/office/powerpoint/2010/main" val="408477193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Wykresy:</a:t>
            </a: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F66E1EB7-70F8-73D3-B3EE-5FC6E1BE724B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Grafika 3" descr="Wykres słupkowy z trendem wzrostowym">
            <a:extLst>
              <a:ext uri="{FF2B5EF4-FFF2-40B4-BE49-F238E27FC236}">
                <a16:creationId xmlns:a16="http://schemas.microsoft.com/office/drawing/2014/main" id="{BE375803-5A26-DD7C-4540-4DD29D43F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872" y="3789040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13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Tworzenie wykresów w plikach Excel przy użyciu pakietów: </a:t>
            </a:r>
            <a:r>
              <a:rPr lang="pl-PL" sz="2400" dirty="0" err="1"/>
              <a:t>openpyxl</a:t>
            </a:r>
            <a:r>
              <a:rPr lang="pl-PL" sz="2400" dirty="0"/>
              <a:t>, </a:t>
            </a:r>
            <a:r>
              <a:rPr lang="pl-PL" sz="2400" dirty="0" err="1"/>
              <a:t>xlwt</a:t>
            </a:r>
            <a:r>
              <a:rPr lang="pl-PL" sz="2400" dirty="0"/>
              <a:t>, </a:t>
            </a:r>
            <a:r>
              <a:rPr lang="pl-PL" sz="2400" dirty="0" err="1"/>
              <a:t>xlsxwriter</a:t>
            </a:r>
            <a:r>
              <a:rPr lang="pl-PL" sz="2400" dirty="0"/>
              <a:t>, oraz </a:t>
            </a:r>
            <a:r>
              <a:rPr lang="pl-PL" sz="2400" dirty="0" err="1"/>
              <a:t>xlrd</a:t>
            </a:r>
            <a:r>
              <a:rPr lang="pl-PL" sz="2400" dirty="0"/>
              <a:t>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Warto jednak zaznaczyć, że </a:t>
            </a:r>
            <a:r>
              <a:rPr lang="pl-PL" sz="2400" dirty="0" err="1"/>
              <a:t>xlrd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Pakiety, które pozwalają na tworzenie wykresów, to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 oraz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).</a:t>
            </a:r>
          </a:p>
        </p:txBody>
      </p:sp>
      <p:pic>
        <p:nvPicPr>
          <p:cNvPr id="5" name="Grafika 4" descr="Wykrzyknik">
            <a:extLst>
              <a:ext uri="{FF2B5EF4-FFF2-40B4-BE49-F238E27FC236}">
                <a16:creationId xmlns:a16="http://schemas.microsoft.com/office/drawing/2014/main" id="{CA5CC5E0-8603-5CCC-D625-D1E7F030F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0496" y="335699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25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Tworzymy dane </a:t>
            </a:r>
            <a:r>
              <a:rPr lang="pl-PL" dirty="0"/>
              <a:t>i zapisujemy je do pliku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2B93E5E-9578-C3E7-57CD-68E3CBE9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57" y="2564904"/>
            <a:ext cx="4977885" cy="42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85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słupkowy (Bar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AC1DD1E-3098-368F-E393-262C235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329" y="2674600"/>
            <a:ext cx="5599342" cy="384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279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  <a:endParaRPr lang="pl-PL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E02E2-549F-11B9-DE3A-C5EF8594F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86" y="2636912"/>
            <a:ext cx="6183027" cy="38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4260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kołowy (Pie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1F7FB19-1094-6A66-F8FC-2133CED2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52" y="2636912"/>
            <a:ext cx="6238896" cy="403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68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 err="1"/>
              <a:t>xlsxwriter</a:t>
            </a:r>
            <a:r>
              <a:rPr lang="pl-PL" sz="2400" dirty="0"/>
              <a:t> obsługuje różne typy wykresów, podobnie jak </a:t>
            </a:r>
            <a:r>
              <a:rPr lang="pl-PL" sz="2400" dirty="0" err="1"/>
              <a:t>openpyxl</a:t>
            </a:r>
            <a:r>
              <a:rPr lang="pl-PL" sz="2400" dirty="0"/>
              <a:t>, ale jest przeznaczony do </a:t>
            </a:r>
            <a:r>
              <a:rPr lang="pl-PL" sz="2400" b="1" dirty="0"/>
              <a:t>tworzenia</a:t>
            </a:r>
            <a:r>
              <a:rPr lang="pl-PL" sz="2400" dirty="0"/>
              <a:t> nowych plików Excel.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BF624D4C-2227-0B4C-2A61-51504C4C0D06}"/>
              </a:ext>
            </a:extLst>
          </p:cNvPr>
          <p:cNvSpPr/>
          <p:nvPr/>
        </p:nvSpPr>
        <p:spPr>
          <a:xfrm>
            <a:off x="3971764" y="4265220"/>
            <a:ext cx="424847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073975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193A33A-8B6B-0BDE-71DC-34094DD4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58" y="2575276"/>
            <a:ext cx="6963684" cy="38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194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Słupkowy (Bar Chart)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7E71271-1503-7769-EC0A-721C11C55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17" y="2745500"/>
            <a:ext cx="7156365" cy="36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258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F8DAC8-4ACD-AA27-08DA-F9D94EEC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520" y="2564904"/>
            <a:ext cx="7806959" cy="404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999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kołowy (Pie chart)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898559C-C97F-F5B0-F6CB-F3F8B14E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440" y="2550445"/>
            <a:ext cx="7529119" cy="390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5086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b="1" dirty="0" err="1"/>
              <a:t>xlrd</a:t>
            </a:r>
            <a:r>
              <a:rPr lang="pl-PL" dirty="0"/>
              <a:t> i </a:t>
            </a:r>
            <a:r>
              <a:rPr lang="pl-PL" b="1" dirty="0" err="1"/>
              <a:t>xlwt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xlrd</a:t>
            </a:r>
            <a:r>
              <a:rPr lang="pl-PL" sz="2400" dirty="0"/>
              <a:t> oraz </a:t>
            </a:r>
            <a:r>
              <a:rPr lang="pl-PL" sz="2400" b="1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jest wykorzystywany wyłącznie do odczytu danych z plików .xls, natomiast </a:t>
            </a:r>
            <a:r>
              <a:rPr lang="pl-PL" sz="2400" dirty="0" err="1"/>
              <a:t>xlwt</a:t>
            </a:r>
            <a:r>
              <a:rPr lang="pl-PL" sz="2400" dirty="0"/>
              <a:t> służy do zapisywania danych w plikach .xls, ale nie wspiera wykresów.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776845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  <a:r>
              <a:rPr lang="pl-PL" sz="2400" dirty="0"/>
              <a:t>:</a:t>
            </a:r>
          </a:p>
          <a:p>
            <a:pPr algn="just"/>
            <a:r>
              <a:rPr lang="pl-PL" sz="2400" b="1" dirty="0" err="1"/>
              <a:t>openpyxl</a:t>
            </a:r>
            <a:r>
              <a:rPr lang="pl-PL" sz="2400" dirty="0"/>
              <a:t>: Obsługuje tworzenie wykresów słupkowych, liniowych, kołowych, itp., w plikach .</a:t>
            </a:r>
            <a:r>
              <a:rPr lang="pl-PL" sz="2400" dirty="0" err="1"/>
              <a:t>xlsx</a:t>
            </a:r>
            <a:r>
              <a:rPr lang="pl-PL" sz="2400" dirty="0"/>
              <a:t>. Oferuje pełne wsparcie dla edycji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xlsxwriter</a:t>
            </a:r>
            <a:r>
              <a:rPr lang="pl-PL" sz="2400" dirty="0"/>
              <a:t>: Również obsługuje szeroki zakres wykresów (słupkowe, liniowe, kołowe itp.), ale może działać tylko z nowo tworzonymi plikami .</a:t>
            </a:r>
            <a:r>
              <a:rPr lang="pl-PL" sz="2400" dirty="0" err="1"/>
              <a:t>xlsx</a:t>
            </a:r>
            <a:r>
              <a:rPr lang="pl-PL" sz="2400" dirty="0"/>
              <a:t>. Nie obsługuje modyfikacji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xlrd</a:t>
            </a:r>
            <a:r>
              <a:rPr lang="pl-PL" sz="2400" dirty="0"/>
              <a:t> i </a:t>
            </a:r>
            <a:r>
              <a:rPr lang="pl-PL" sz="2400" b="1" dirty="0" err="1"/>
              <a:t>xlwt</a:t>
            </a:r>
            <a:r>
              <a:rPr lang="pl-PL" sz="2400" dirty="0"/>
              <a:t>: Nie obsługują tworzenia wykresów, a ich użycie ogranicza się odpowiednio do odczytu i zapisu plików .xls.</a:t>
            </a:r>
          </a:p>
        </p:txBody>
      </p:sp>
    </p:spTree>
    <p:extLst>
      <p:ext uri="{BB962C8B-B14F-4D97-AF65-F5344CB8AC3E}">
        <p14:creationId xmlns:p14="http://schemas.microsoft.com/office/powerpoint/2010/main" val="72408242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Oprócz wykresów słupkowych, liniowych i kołowych, które są najpopularniejsze, istnieje wiele innych typów wykresów, które możemy stworzyć.</a:t>
            </a: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DAC4AAB-5DFC-0BF4-238B-F8A28D7C25DB}"/>
              </a:ext>
            </a:extLst>
          </p:cNvPr>
          <p:cNvSpPr/>
          <p:nvPr/>
        </p:nvSpPr>
        <p:spPr>
          <a:xfrm>
            <a:off x="3035660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 c.d. 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Grafika 4" descr="Wykres słupkowy z trendem wzrostowym">
            <a:extLst>
              <a:ext uri="{FF2B5EF4-FFF2-40B4-BE49-F238E27FC236}">
                <a16:creationId xmlns:a16="http://schemas.microsoft.com/office/drawing/2014/main" id="{EEA886CA-BB61-E4E2-AAB1-FBA40B74A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0194" y="4317197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525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Tworzymy dane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3F4FF5D-ECA0-15D1-72D1-B6489C2B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76" y="2503756"/>
            <a:ext cx="4697847" cy="39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22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punktowy, znany również jako wykres XY, używany jest do prezentowania zależności między dwoma zmiennymi.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64073614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678C69C-FD47-4595-5561-3515A2665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336" y="2492896"/>
            <a:ext cx="4473328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732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obszarowy jest używany do przedstawiania trendów w wartościach liczbowych w czasie, podobnie jak wykres liniowy, ale z wypełnionym obszarem.</a:t>
            </a:r>
          </a:p>
        </p:txBody>
      </p:sp>
    </p:spTree>
    <p:extLst>
      <p:ext uri="{BB962C8B-B14F-4D97-AF65-F5344CB8AC3E}">
        <p14:creationId xmlns:p14="http://schemas.microsoft.com/office/powerpoint/2010/main" val="133300610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094D03A-2483-BB48-255D-97F37C53D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140" y="2636912"/>
            <a:ext cx="4507719" cy="407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595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radarowy jest używany do porównywania wielowymiarowych danych.</a:t>
            </a:r>
          </a:p>
        </p:txBody>
      </p:sp>
    </p:spTree>
    <p:extLst>
      <p:ext uri="{BB962C8B-B14F-4D97-AF65-F5344CB8AC3E}">
        <p14:creationId xmlns:p14="http://schemas.microsoft.com/office/powerpoint/2010/main" val="166605929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19DCD52-B134-E076-01A6-7CB1934B4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947" y="2636912"/>
            <a:ext cx="4392106" cy="39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3836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słupkowy skumulowany pozwala na przedstawienie danych jako części całości w słupkach.</a:t>
            </a:r>
          </a:p>
        </p:txBody>
      </p:sp>
    </p:spTree>
    <p:extLst>
      <p:ext uri="{BB962C8B-B14F-4D97-AF65-F5344CB8AC3E}">
        <p14:creationId xmlns:p14="http://schemas.microsoft.com/office/powerpoint/2010/main" val="669807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C6C0231-BA94-F96B-EF34-603DC86A4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636912"/>
            <a:ext cx="3967527" cy="3880568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B159D51-0485-977C-EC1D-7516112A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79" y="2636911"/>
            <a:ext cx="5498273" cy="38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467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07C50597-B70B-D208-02AB-A92C33B37A14}"/>
              </a:ext>
            </a:extLst>
          </p:cNvPr>
          <p:cNvSpPr/>
          <p:nvPr/>
        </p:nvSpPr>
        <p:spPr>
          <a:xfrm>
            <a:off x="3359338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2745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76D8F7-8607-92C4-581D-D54B2380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54" y="2564904"/>
            <a:ext cx="4515492" cy="38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88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2B538DA-A32B-67AD-F484-DFE8DC342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590" y="2564904"/>
            <a:ext cx="5792820" cy="403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438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743D11E-7E5B-FAC9-EA63-52BDFF140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880" y="2636912"/>
            <a:ext cx="5690240" cy="404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695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7AC77EB-7717-05E3-6009-ED84BCDD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2564904"/>
            <a:ext cx="5024813" cy="411992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3CCD0AA-C3F6-2DD0-05B0-FB147E91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332" y="2549601"/>
            <a:ext cx="4856809" cy="416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2949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sz="2400" dirty="0"/>
              <a:t>Zarówno </a:t>
            </a:r>
            <a:r>
              <a:rPr lang="pl-PL" sz="2400" dirty="0" err="1"/>
              <a:t>openpyxl</a:t>
            </a:r>
            <a:r>
              <a:rPr lang="pl-PL" sz="2400" dirty="0"/>
              <a:t>, jak i </a:t>
            </a:r>
            <a:r>
              <a:rPr lang="pl-PL" sz="2400" dirty="0" err="1"/>
              <a:t>xlsxwriter</a:t>
            </a:r>
            <a:r>
              <a:rPr lang="pl-PL" sz="2400" dirty="0"/>
              <a:t> obsługują szeroki zakres wykresów:</a:t>
            </a:r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obszarowe (</a:t>
            </a:r>
            <a:r>
              <a:rPr lang="pl-PL" sz="2400" dirty="0" err="1"/>
              <a:t>Area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  <a:p>
            <a:pPr algn="just"/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xlsxwriter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0755512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Oba pakiety </a:t>
            </a:r>
            <a:r>
              <a:rPr lang="pl-PL" sz="2400" dirty="0" err="1"/>
              <a:t>openpyxl</a:t>
            </a:r>
            <a:r>
              <a:rPr lang="pl-PL" sz="2400" dirty="0"/>
              <a:t> oraz </a:t>
            </a:r>
            <a:r>
              <a:rPr lang="pl-PL" sz="2400" dirty="0" err="1"/>
              <a:t>xlsxwriter</a:t>
            </a:r>
            <a:r>
              <a:rPr lang="pl-PL" sz="2400" dirty="0"/>
              <a:t> są bardzo elastyczne i pozwalają na tworzenie zaawansowanych wizualizacji w plikach Excel.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Należy pamiętać że, pakiety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: Nie obsługują tworzenia wykresów, a ich użycie ogranicza się odpowiednio do odczytu i zapisu plików .xls.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77561850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02792381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 do ankiety: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https://www.erp.comarch.pl/Szkolenia/Ankiety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oraz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https://www.erp.comarch.pl/Szkolenia/Ankiety/survey/YD4GUM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Test: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https://e-profesor.comarch.pl/zadania/course/view.php?id=255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87F41029-1BB5-BB89-2799-B70C5176E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71464" y="1786905"/>
            <a:ext cx="2334189" cy="2334189"/>
          </a:xfrm>
        </p:spPr>
      </p:pic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0" y="3427729"/>
            <a:ext cx="10580080" cy="18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www.szkolenia.comarch.pl</a:t>
            </a:r>
          </a:p>
          <a:p>
            <a:pPr marL="0" indent="0" algn="ctr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</a:t>
            </a:r>
            <a:r>
              <a:rPr lang="pl-PL"/>
              <a:t>Excel.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3789040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 Tworzenie słownika, dodawanie kucza, zmiana wartości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4"/>
          <a:stretch/>
        </p:blipFill>
        <p:spPr>
          <a:xfrm>
            <a:off x="1919536" y="3783420"/>
            <a:ext cx="3564802" cy="176520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8B50928-A3ED-E1EB-E698-19321940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3846485"/>
            <a:ext cx="4671130" cy="15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457200" lvl="2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5640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360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42088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ctr">
              <a:buNone/>
            </a:pPr>
            <a:r>
              <a:rPr lang="pl-PL" dirty="0"/>
              <a:t>Funkcje data i czas:</a:t>
            </a:r>
          </a:p>
          <a:p>
            <a:pPr marL="457200" lvl="1" indent="0" algn="just">
              <a:buNone/>
            </a:pPr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algn="just"/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algn="just"/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algn="just"/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1355735"/>
            <a:ext cx="5630986" cy="2129907"/>
          </a:xfrm>
        </p:spPr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Excel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Automatyzuj codzienną pracę z plikami Excel z wykorzystaniem </a:t>
            </a:r>
            <a:r>
              <a:rPr lang="pl-PL" dirty="0" err="1"/>
              <a:t>Pythona</a:t>
            </a:r>
            <a:r>
              <a:rPr lang="pl-PL" dirty="0"/>
              <a:t>!</a:t>
            </a:r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2940107" y="2276872"/>
            <a:ext cx="6311786" cy="390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2757837" y="2281576"/>
            <a:ext cx="6676326" cy="36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129768" y="3140968"/>
            <a:ext cx="3932463" cy="32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CA2F583-86A3-631B-C2B1-7D32774E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3357181" y="2924944"/>
            <a:ext cx="5477638" cy="34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3971983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43"/>
          <a:stretch/>
        </p:blipFill>
        <p:spPr>
          <a:xfrm>
            <a:off x="2385498" y="2204864"/>
            <a:ext cx="7421004" cy="35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55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0395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1433063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7036598-152D-E16B-6D29-2A8BDB773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26" t="11024"/>
          <a:stretch/>
        </p:blipFill>
        <p:spPr>
          <a:xfrm>
            <a:off x="1750503" y="2132856"/>
            <a:ext cx="8690993" cy="352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62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– dodatkowe wyjaśnienie: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9313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Omówienie </a:t>
            </a:r>
            <a:r>
              <a:rPr lang="pl-PL" dirty="0" err="1"/>
              <a:t>Pandas</a:t>
            </a:r>
            <a:endParaRPr lang="pl-PL" dirty="0"/>
          </a:p>
          <a:p>
            <a:pPr lvl="2" algn="just"/>
            <a:r>
              <a:rPr lang="pl-PL" dirty="0" err="1"/>
              <a:t>Pandas</a:t>
            </a:r>
            <a:r>
              <a:rPr lang="pl-PL" dirty="0"/>
              <a:t> to potężna biblioteka w języku </a:t>
            </a:r>
            <a:r>
              <a:rPr lang="pl-PL" dirty="0" err="1"/>
              <a:t>Python</a:t>
            </a:r>
            <a:r>
              <a:rPr lang="pl-PL" dirty="0"/>
              <a:t> przeznaczona do manipulacji i analizy danych. Dwa główne obiekty w </a:t>
            </a:r>
            <a:r>
              <a:rPr lang="pl-PL" dirty="0" err="1"/>
              <a:t>Pandas</a:t>
            </a:r>
            <a:r>
              <a:rPr lang="pl-PL" dirty="0"/>
              <a:t> to Series i </a:t>
            </a:r>
            <a:r>
              <a:rPr lang="pl-PL" dirty="0" err="1"/>
              <a:t>DataFrame</a:t>
            </a:r>
            <a:r>
              <a:rPr lang="pl-PL" dirty="0"/>
              <a:t>. Series reprezentuje jednowymiarową strukturę danych, podczas gdy </a:t>
            </a:r>
            <a:r>
              <a:rPr lang="pl-PL" dirty="0" err="1"/>
              <a:t>DataFrame</a:t>
            </a:r>
            <a:r>
              <a:rPr lang="pl-PL" dirty="0"/>
              <a:t> to dwuwymiarowa tabela danych.</a:t>
            </a:r>
          </a:p>
        </p:txBody>
      </p:sp>
    </p:spTree>
    <p:extLst>
      <p:ext uri="{BB962C8B-B14F-4D97-AF65-F5344CB8AC3E}">
        <p14:creationId xmlns:p14="http://schemas.microsoft.com/office/powerpoint/2010/main" val="4991144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Jednowymiarowy obiekt zawierający dane, indeks i etykiety.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na podstawie słownika: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A39D551-BDFA-6231-41D7-1DA30762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4" t="50515"/>
          <a:stretch/>
        </p:blipFill>
        <p:spPr>
          <a:xfrm>
            <a:off x="1321183" y="2852936"/>
            <a:ext cx="954963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96AC1FD-41D7-8914-2FCF-84091DAF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D979763-9DB2-61EB-1228-6A16388B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3" y="1357140"/>
            <a:ext cx="9436740" cy="4664148"/>
          </a:xfrm>
        </p:spPr>
        <p:txBody>
          <a:bodyPr>
            <a:normAutofit lnSpcReduction="10000"/>
          </a:bodyPr>
          <a:lstStyle/>
          <a:p>
            <a:r>
              <a:rPr lang="pl-PL" dirty="0"/>
              <a:t>Dzień pierwszy</a:t>
            </a:r>
          </a:p>
          <a:p>
            <a:endParaRPr lang="pl-PL" dirty="0"/>
          </a:p>
          <a:p>
            <a:r>
              <a:rPr lang="pl-PL" dirty="0"/>
              <a:t>09:00-10:30 - Wstęp oraz wykład z </a:t>
            </a:r>
            <a:r>
              <a:rPr lang="pl-PL" dirty="0" err="1"/>
              <a:t>Python</a:t>
            </a:r>
            <a:endParaRPr lang="pl-PL" dirty="0"/>
          </a:p>
          <a:p>
            <a:r>
              <a:rPr lang="pl-PL" dirty="0"/>
              <a:t>10:30-11:30 - Warsztat z </a:t>
            </a:r>
            <a:r>
              <a:rPr lang="pl-PL" dirty="0" err="1"/>
              <a:t>Python</a:t>
            </a:r>
            <a:r>
              <a:rPr lang="pl-PL" dirty="0"/>
              <a:t> + omówienie wyników</a:t>
            </a:r>
          </a:p>
          <a:p>
            <a:r>
              <a:rPr lang="pl-PL" dirty="0"/>
              <a:t>11:30-11:45 - Przerwa 15 min</a:t>
            </a:r>
          </a:p>
          <a:p>
            <a:r>
              <a:rPr lang="pl-PL" dirty="0"/>
              <a:t>11:45-13:15 - Wykład z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13:15-13:30 - Przerwa 15 min</a:t>
            </a:r>
          </a:p>
          <a:p>
            <a:r>
              <a:rPr lang="pl-PL" dirty="0"/>
              <a:t>13:30-15:00 - Warsztat z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15:00-15:30 - Omówienie wyników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084647C-6484-7AB0-A5B7-921EDE06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30D9A85-0602-92AA-944B-DB03D44C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AC8B5A8-7E83-8388-B240-E5954FB8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7FF03A5-B591-8275-BDB9-F732206A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3C5F54E-AEE6-54AC-56F3-7D57B4D9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5861A8B-2484-3146-36C4-72F5EA36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1D837F-BFE2-EDF9-C624-F62C901E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ADA17CF-68D9-F334-4D93-5BB8996D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3" y="1357140"/>
            <a:ext cx="9436740" cy="4592140"/>
          </a:xfrm>
        </p:spPr>
        <p:txBody>
          <a:bodyPr>
            <a:normAutofit fontScale="85000" lnSpcReduction="20000"/>
          </a:bodyPr>
          <a:lstStyle/>
          <a:p>
            <a:r>
              <a:rPr lang="pl-PL" dirty="0"/>
              <a:t>Dzień drugi</a:t>
            </a:r>
          </a:p>
          <a:p>
            <a:endParaRPr lang="pl-PL" dirty="0"/>
          </a:p>
          <a:p>
            <a:r>
              <a:rPr lang="pl-PL" dirty="0"/>
              <a:t>09:00-10:00 - Wstęp do pracy z Excel wykorzystując </a:t>
            </a:r>
            <a:r>
              <a:rPr lang="pl-PL" dirty="0" err="1"/>
              <a:t>Python</a:t>
            </a:r>
            <a:r>
              <a:rPr lang="pl-PL" dirty="0"/>
              <a:t> (wprowadzenie oraz dodawanie danych)</a:t>
            </a:r>
          </a:p>
          <a:p>
            <a:r>
              <a:rPr lang="pl-PL" dirty="0"/>
              <a:t>10:00-11:00 - Warsztat z pracy z pakietami</a:t>
            </a:r>
          </a:p>
          <a:p>
            <a:r>
              <a:rPr lang="pl-PL" dirty="0"/>
              <a:t>11:00-11:15 - Przerwa 15 min</a:t>
            </a:r>
          </a:p>
          <a:p>
            <a:r>
              <a:rPr lang="pl-PL" dirty="0"/>
              <a:t>11:15-12:15 - Wykład Formatowanie Komórek</a:t>
            </a:r>
          </a:p>
          <a:p>
            <a:r>
              <a:rPr lang="pl-PL" dirty="0"/>
              <a:t>12:15-13:15 - Wykład Tworzenie Wykresów</a:t>
            </a:r>
          </a:p>
          <a:p>
            <a:r>
              <a:rPr lang="pl-PL" dirty="0"/>
              <a:t>13:15-13:30 - Przerwa 15 min</a:t>
            </a:r>
          </a:p>
          <a:p>
            <a:r>
              <a:rPr lang="pl-PL" dirty="0"/>
              <a:t>13:30-15:00 - Warsztat z pracy z pakietami oraz tworzenia wykresów</a:t>
            </a:r>
          </a:p>
          <a:p>
            <a:r>
              <a:rPr lang="pl-PL" dirty="0"/>
              <a:t>15:00-15:30 - Zakończenie szkolenia (test oraz ankiety)</a:t>
            </a:r>
          </a:p>
        </p:txBody>
      </p:sp>
    </p:spTree>
    <p:extLst>
      <p:ext uri="{BB962C8B-B14F-4D97-AF65-F5344CB8AC3E}">
        <p14:creationId xmlns:p14="http://schemas.microsoft.com/office/powerpoint/2010/main" val="3241971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FD06C3-3403-4CC8-4B0F-C2D1589F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654984D-3EE8-800C-5BAF-53FF6C37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EE3749B-6FE3-3033-9EC3-5ECB42F02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7" y="2276872"/>
            <a:ext cx="11352886" cy="302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63C3A34-5E49-F10E-D798-FA407B140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04" y="2729217"/>
            <a:ext cx="11152592" cy="211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74E780-37B0-885F-3CD8-70E580B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5"/>
          <a:stretch/>
        </p:blipFill>
        <p:spPr>
          <a:xfrm>
            <a:off x="1882323" y="2064510"/>
            <a:ext cx="842735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2BD44CC-AF41-BDAD-230F-3DAD99BF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0"/>
          <a:stretch/>
        </p:blipFill>
        <p:spPr>
          <a:xfrm>
            <a:off x="1165431" y="2536872"/>
            <a:ext cx="9861138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64F788-8390-B74C-D534-8ADF2440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/>
          <a:stretch/>
        </p:blipFill>
        <p:spPr>
          <a:xfrm>
            <a:off x="1768559" y="2540683"/>
            <a:ext cx="8654882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4B0B551-F2D3-8E0F-4751-F6C6B29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2"/>
          <a:stretch/>
        </p:blipFill>
        <p:spPr>
          <a:xfrm>
            <a:off x="981479" y="2443713"/>
            <a:ext cx="10229041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BD9F8F-BAB2-0965-DBBF-94F8978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/>
          <a:stretch/>
        </p:blipFill>
        <p:spPr>
          <a:xfrm>
            <a:off x="980453" y="2564904"/>
            <a:ext cx="102310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49B5F98-7537-D89C-6879-84600D82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A1CB827-070B-E29D-42C1-E340283A5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13" y="2348880"/>
            <a:ext cx="11191370" cy="2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Pythonie</a:t>
            </a:r>
            <a:r>
              <a:rPr lang="pl-PL" dirty="0"/>
              <a:t>, a dokładniej w bibliotece </a:t>
            </a:r>
            <a:r>
              <a:rPr lang="pl-PL" dirty="0" err="1"/>
              <a:t>pandas</a:t>
            </a:r>
            <a:r>
              <a:rPr lang="pl-PL" dirty="0"/>
              <a:t>, metoda </a:t>
            </a:r>
            <a:r>
              <a:rPr lang="pl-PL" dirty="0" err="1"/>
              <a:t>groupby</a:t>
            </a:r>
            <a:r>
              <a:rPr lang="pl-PL" dirty="0"/>
              <a:t>() służy do grupowania danych na podstawie jednej lub więcej kolumn. W wyniku grupowania powstaje obiekt, który przechowuje dane pogrupowane według wskazanych kolumn. Jednak domyślnie po wykonaniu operacji grupowania, indeksowanie odbywa się w oparciu o wartości kolumn, według których grupowaliśmy.</a:t>
            </a:r>
          </a:p>
        </p:txBody>
      </p:sp>
    </p:spTree>
    <p:extLst>
      <p:ext uri="{BB962C8B-B14F-4D97-AF65-F5344CB8AC3E}">
        <p14:creationId xmlns:p14="http://schemas.microsoft.com/office/powerpoint/2010/main" val="2954952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r>
              <a:rPr lang="pl-PL" dirty="0" err="1"/>
              <a:t>reset_index</a:t>
            </a:r>
            <a:r>
              <a:rPr lang="pl-PL" dirty="0"/>
              <a:t>(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’):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Operacja ta resetuje indeks utworzony automatycznie przez metodę </a:t>
            </a:r>
            <a:r>
              <a:rPr lang="pl-PL" dirty="0" err="1"/>
              <a:t>groupby</a:t>
            </a:r>
            <a:r>
              <a:rPr lang="pl-PL" dirty="0"/>
              <a:t>() i przekształca go w regularne kolumny.</a:t>
            </a:r>
          </a:p>
          <a:p>
            <a:pPr algn="just"/>
            <a:r>
              <a:rPr lang="pl-PL" dirty="0"/>
              <a:t>Dodatkowo, 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' wskazuje, że wynik z .</a:t>
            </a:r>
            <a:r>
              <a:rPr lang="pl-PL" dirty="0" err="1"/>
              <a:t>size</a:t>
            </a:r>
            <a:r>
              <a:rPr lang="pl-PL" dirty="0"/>
              <a:t>() (czyli liczebność grup) będzie zapisany w nowej kolumnie o nazwie '</a:t>
            </a:r>
            <a:r>
              <a:rPr lang="pl-PL" dirty="0" err="1"/>
              <a:t>Count</a:t>
            </a:r>
            <a:r>
              <a:rPr lang="pl-PL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8186133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Innymi słowy, metoda </a:t>
            </a:r>
            <a:r>
              <a:rPr lang="pl-PL" dirty="0" err="1"/>
              <a:t>reset_index</a:t>
            </a:r>
            <a:r>
              <a:rPr lang="pl-PL" dirty="0"/>
              <a:t>() przekształca wynik grupowania z tzw. "</a:t>
            </a:r>
            <a:r>
              <a:rPr lang="pl-PL" dirty="0" err="1"/>
              <a:t>MultiIndex</a:t>
            </a:r>
            <a:r>
              <a:rPr lang="pl-PL" dirty="0"/>
              <a:t>" (indeks wielopoziomowy) na bardziej przejrzysty </a:t>
            </a:r>
            <a:r>
              <a:rPr lang="pl-PL" dirty="0" err="1"/>
              <a:t>DataFrame</a:t>
            </a:r>
            <a:r>
              <a:rPr lang="pl-PL" dirty="0"/>
              <a:t>, w którym kolumny, po których grupowaliśmy, będą wyświetlane normalnie, a liczebność pojawi się w osobnej kolumnie.</a:t>
            </a:r>
          </a:p>
        </p:txBody>
      </p:sp>
    </p:spTree>
    <p:extLst>
      <p:ext uri="{BB962C8B-B14F-4D97-AF65-F5344CB8AC3E}">
        <p14:creationId xmlns:p14="http://schemas.microsoft.com/office/powerpoint/2010/main" val="19529645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Dzięki </a:t>
            </a:r>
            <a:r>
              <a:rPr lang="pl-PL" dirty="0" err="1"/>
              <a:t>reset_index</a:t>
            </a:r>
            <a:r>
              <a:rPr lang="pl-PL" dirty="0"/>
              <a:t>(), dane z grupowania są w bardziej przejrzystym formacie, a </a:t>
            </a:r>
            <a:r>
              <a:rPr lang="pl-PL" dirty="0" err="1"/>
              <a:t>Count</a:t>
            </a:r>
            <a:r>
              <a:rPr lang="pl-PL" dirty="0"/>
              <a:t> wskazuje, ile razy dana kombinacja wartości pojawia się w oryginalnym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Krótko mówiąc, </a:t>
            </a:r>
            <a:r>
              <a:rPr lang="pl-PL" dirty="0" err="1"/>
              <a:t>reset_index</a:t>
            </a:r>
            <a:r>
              <a:rPr lang="pl-PL" dirty="0"/>
              <a:t>() przekształca złożoną strukturę indeksów grupowania w prosty, tradycyjny </a:t>
            </a:r>
            <a:r>
              <a:rPr lang="pl-PL" dirty="0" err="1"/>
              <a:t>DataFrame</a:t>
            </a:r>
            <a:r>
              <a:rPr lang="pl-PL" dirty="0"/>
              <a:t> z normalnymi kolumnami.</a:t>
            </a:r>
          </a:p>
        </p:txBody>
      </p:sp>
    </p:spTree>
    <p:extLst>
      <p:ext uri="{BB962C8B-B14F-4D97-AF65-F5344CB8AC3E}">
        <p14:creationId xmlns:p14="http://schemas.microsoft.com/office/powerpoint/2010/main" val="31724847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16C42A9-C3EF-9E30-767E-DB2D6E64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52" y="2001001"/>
            <a:ext cx="5509737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807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DDC74FB-6E52-522B-DDE6-41A9AB1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14753</TotalTime>
  <Words>7228</Words>
  <Application>Microsoft Office PowerPoint</Application>
  <PresentationFormat>Panoramiczny</PresentationFormat>
  <Paragraphs>957</Paragraphs>
  <Slides>213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213</vt:i4>
      </vt:variant>
    </vt:vector>
  </HeadingPairs>
  <TitlesOfParts>
    <vt:vector size="237" baseType="lpstr">
      <vt:lpstr>Wingdings</vt:lpstr>
      <vt:lpstr>Roboto Slab</vt:lpstr>
      <vt:lpstr>Roboto Thin</vt:lpstr>
      <vt:lpstr>Arial</vt:lpstr>
      <vt:lpstr>Söhne</vt:lpstr>
      <vt:lpstr>Roboto Light</vt:lpstr>
      <vt:lpstr>Roboto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pracy z MS Excel</vt:lpstr>
      <vt:lpstr>Prezentacja programu PowerPoint</vt:lpstr>
      <vt:lpstr>Agenda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Python - Wybrane Elementy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Ankieta</vt:lpstr>
      <vt:lpstr>Ścieżka kształcenia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146</cp:revision>
  <dcterms:created xsi:type="dcterms:W3CDTF">2023-01-16T07:56:28Z</dcterms:created>
  <dcterms:modified xsi:type="dcterms:W3CDTF">2024-09-28T21:31:09Z</dcterms:modified>
</cp:coreProperties>
</file>